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58" r:id="rId5"/>
    <p:sldId id="266" r:id="rId6"/>
    <p:sldId id="259" r:id="rId7"/>
    <p:sldId id="260" r:id="rId8"/>
    <p:sldId id="261" r:id="rId9"/>
    <p:sldId id="262" r:id="rId10"/>
    <p:sldId id="264" r:id="rId11"/>
    <p:sldId id="267" r:id="rId12"/>
    <p:sldId id="268" r:id="rId13"/>
    <p:sldId id="269" r:id="rId14"/>
    <p:sldId id="275" r:id="rId15"/>
    <p:sldId id="282" r:id="rId16"/>
    <p:sldId id="270" r:id="rId17"/>
    <p:sldId id="271" r:id="rId18"/>
    <p:sldId id="276" r:id="rId19"/>
    <p:sldId id="265" r:id="rId20"/>
    <p:sldId id="273" r:id="rId21"/>
    <p:sldId id="272" r:id="rId22"/>
    <p:sldId id="277" r:id="rId23"/>
    <p:sldId id="278" r:id="rId24"/>
    <p:sldId id="274"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papers.ssrn.com/sol3/papers.cfm?abstract_id=2066558" TargetMode="External"/><Relationship Id="rId2" Type="http://schemas.openxmlformats.org/officeDocument/2006/relationships/hyperlink" Target="http://home.hio.no/~araki/arabase/ibn/oldkh/araki_ibn_terminology.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07623"/>
            <a:ext cx="8077200" cy="3293209"/>
          </a:xfrm>
          <a:prstGeom prst="rect">
            <a:avLst/>
          </a:prstGeom>
          <a:noFill/>
        </p:spPr>
        <p:txBody>
          <a:bodyPr wrap="square" rtlCol="0">
            <a:spAutoFit/>
          </a:bodyPr>
          <a:lstStyle/>
          <a:p>
            <a:pPr algn="ctr" rtl="1"/>
            <a:endParaRPr lang="en-US" sz="4400" b="1" dirty="0" smtClean="0">
              <a:solidFill>
                <a:srgbClr val="C00000"/>
              </a:solidFill>
              <a:latin typeface="Simplified Arabic" panose="02020603050405020304" pitchFamily="18" charset="-78"/>
              <a:cs typeface="Simplified Arabic" panose="02020603050405020304" pitchFamily="18" charset="-78"/>
            </a:endParaRPr>
          </a:p>
          <a:p>
            <a:pPr algn="ctr" rtl="1"/>
            <a:endParaRPr lang="en-US" sz="4400" b="1" dirty="0">
              <a:solidFill>
                <a:srgbClr val="C00000"/>
              </a:solidFill>
              <a:latin typeface="Simplified Arabic" panose="02020603050405020304" pitchFamily="18" charset="-78"/>
              <a:cs typeface="Simplified Arabic" panose="02020603050405020304" pitchFamily="18" charset="-78"/>
            </a:endParaRPr>
          </a:p>
          <a:p>
            <a:pPr algn="ctr" rtl="1"/>
            <a:endParaRPr lang="en-US" sz="4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JO" sz="4400" b="1" dirty="0" smtClean="0">
                <a:solidFill>
                  <a:srgbClr val="C00000"/>
                </a:solidFill>
                <a:latin typeface="Simplified Arabic" panose="02020603050405020304" pitchFamily="18" charset="-78"/>
                <a:cs typeface="Simplified Arabic" panose="02020603050405020304" pitchFamily="18" charset="-78"/>
              </a:rPr>
              <a:t>الريادة في الأعمال</a:t>
            </a:r>
          </a:p>
          <a:p>
            <a:pPr algn="ctr" rtl="1"/>
            <a:endParaRPr lang="ar-JO" sz="3200" b="1" dirty="0" smtClean="0">
              <a:solidFill>
                <a:srgbClr val="0033CC"/>
              </a:solidFill>
              <a:latin typeface="Simplified Arabic" panose="02020603050405020304" pitchFamily="18" charset="-78"/>
              <a:cs typeface="Simplified Arabic" panose="02020603050405020304" pitchFamily="18"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
            <a:ext cx="2209800" cy="685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
            <a:ext cx="20574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950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02049"/>
            <a:ext cx="9067800" cy="1169551"/>
          </a:xfrm>
          <a:prstGeom prst="rect">
            <a:avLst/>
          </a:prstGeom>
        </p:spPr>
        <p:txBody>
          <a:bodyPr wrap="square">
            <a:spAutoFit/>
          </a:bodyPr>
          <a:lstStyle/>
          <a:p>
            <a:pPr algn="ctr" rtl="1"/>
            <a:r>
              <a:rPr lang="en-US" sz="3400" b="1" dirty="0" smtClean="0">
                <a:solidFill>
                  <a:srgbClr val="C00000"/>
                </a:solidFill>
                <a:latin typeface="Simplified Arabic" panose="02020603050405020304" pitchFamily="18" charset="-78"/>
                <a:cs typeface="Simplified Arabic" panose="02020603050405020304" pitchFamily="18" charset="-78"/>
              </a:rPr>
              <a:t>Characteristics and Traits of an Entrepreneur</a:t>
            </a:r>
          </a:p>
          <a:p>
            <a:pPr algn="ctr" rtl="1"/>
            <a:r>
              <a:rPr lang="ar-JO" sz="3600" b="1" dirty="0" smtClean="0">
                <a:solidFill>
                  <a:srgbClr val="0033CC"/>
                </a:solidFill>
                <a:latin typeface="Simplified Arabic" panose="02020603050405020304" pitchFamily="18" charset="-78"/>
                <a:cs typeface="Simplified Arabic" panose="02020603050405020304" pitchFamily="18" charset="-78"/>
              </a:rPr>
              <a:t>خصائص و سمات(صفات) الريادي</a:t>
            </a:r>
            <a:endParaRPr lang="en-US" sz="3600" b="1" dirty="0">
              <a:solidFill>
                <a:srgbClr val="0033CC"/>
              </a:solidFill>
              <a:latin typeface="Simplified Arabic" panose="02020603050405020304" pitchFamily="18" charset="-78"/>
              <a:cs typeface="Simplified Arabic" panose="02020603050405020304" pitchFamily="18" charset="-78"/>
            </a:endParaRPr>
          </a:p>
        </p:txBody>
      </p:sp>
      <p:sp>
        <p:nvSpPr>
          <p:cNvPr id="4" name="TextBox 3"/>
          <p:cNvSpPr txBox="1"/>
          <p:nvPr/>
        </p:nvSpPr>
        <p:spPr>
          <a:xfrm>
            <a:off x="304800" y="1442621"/>
            <a:ext cx="4305300" cy="5262979"/>
          </a:xfrm>
          <a:prstGeom prst="rect">
            <a:avLst/>
          </a:prstGeom>
          <a:noFill/>
        </p:spPr>
        <p:txBody>
          <a:bodyPr wrap="square" rtlCol="0">
            <a:spAutoFit/>
          </a:bodyPr>
          <a:lstStyle/>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Dream</a:t>
            </a:r>
            <a:r>
              <a:rPr lang="ar-JO" sz="2800" dirty="0" smtClean="0">
                <a:solidFill>
                  <a:srgbClr val="C00000"/>
                </a:solidFill>
              </a:rPr>
              <a:t> </a:t>
            </a:r>
            <a:endParaRPr lang="en-US" sz="2800" dirty="0" smtClean="0">
              <a:solidFill>
                <a:srgbClr val="C00000"/>
              </a:solidFill>
            </a:endParaRPr>
          </a:p>
          <a:p>
            <a:pPr algn="ctr"/>
            <a:r>
              <a:rPr lang="en-US" sz="2800" dirty="0" smtClean="0">
                <a:solidFill>
                  <a:srgbClr val="C00000"/>
                </a:solidFill>
              </a:rPr>
              <a:t>(</a:t>
            </a:r>
            <a:r>
              <a:rPr lang="ar-JO" sz="2800" dirty="0" smtClean="0">
                <a:solidFill>
                  <a:srgbClr val="0033CC"/>
                </a:solidFill>
              </a:rPr>
              <a:t>صاحب حلم</a:t>
            </a:r>
            <a:r>
              <a:rPr lang="en-US" sz="2800" dirty="0" smtClean="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Determined</a:t>
            </a:r>
          </a:p>
          <a:p>
            <a:pPr algn="ctr"/>
            <a:r>
              <a:rPr lang="ar-JO" sz="2800" dirty="0" smtClean="0">
                <a:solidFill>
                  <a:srgbClr val="C00000"/>
                </a:solidFill>
              </a:rPr>
              <a:t>(</a:t>
            </a:r>
            <a:r>
              <a:rPr lang="ar-JO" sz="2800" dirty="0">
                <a:solidFill>
                  <a:srgbClr val="0033CC"/>
                </a:solidFill>
              </a:rPr>
              <a:t>محدد لأهدافه بصورة واضحة</a:t>
            </a:r>
            <a:r>
              <a:rPr lang="ar-JO" sz="2800" dirty="0" smtClean="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Dollar</a:t>
            </a:r>
          </a:p>
          <a:p>
            <a:pPr algn="ctr"/>
            <a:r>
              <a:rPr lang="ar-JO" sz="2800" dirty="0" smtClean="0">
                <a:solidFill>
                  <a:srgbClr val="C00000"/>
                </a:solidFill>
              </a:rPr>
              <a:t>(</a:t>
            </a:r>
            <a:r>
              <a:rPr lang="ar-JO" sz="2800" dirty="0">
                <a:solidFill>
                  <a:srgbClr val="0033CC"/>
                </a:solidFill>
              </a:rPr>
              <a:t>طموحًا بالكسب المادي</a:t>
            </a:r>
            <a:r>
              <a:rPr lang="ar-JO" sz="2800" dirty="0" smtClean="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Decision maker</a:t>
            </a:r>
          </a:p>
          <a:p>
            <a:pPr algn="ctr"/>
            <a:r>
              <a:rPr lang="ar-JO" sz="2800" dirty="0" smtClean="0">
                <a:solidFill>
                  <a:srgbClr val="C00000"/>
                </a:solidFill>
              </a:rPr>
              <a:t> </a:t>
            </a:r>
            <a:r>
              <a:rPr lang="ar-JO" sz="2800" dirty="0">
                <a:solidFill>
                  <a:srgbClr val="C00000"/>
                </a:solidFill>
              </a:rPr>
              <a:t>(</a:t>
            </a:r>
            <a:r>
              <a:rPr lang="ar-JO" sz="2800" dirty="0">
                <a:solidFill>
                  <a:srgbClr val="0033CC"/>
                </a:solidFill>
              </a:rPr>
              <a:t>صاحب قرار</a:t>
            </a:r>
            <a:r>
              <a:rPr lang="ar-JO" sz="2800" dirty="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Devotion</a:t>
            </a:r>
          </a:p>
          <a:p>
            <a:pPr algn="ctr"/>
            <a:r>
              <a:rPr lang="ar-JO" sz="2800" dirty="0" smtClean="0">
                <a:solidFill>
                  <a:srgbClr val="C00000"/>
                </a:solidFill>
              </a:rPr>
              <a:t>(</a:t>
            </a:r>
            <a:r>
              <a:rPr lang="ar-JO" sz="2800" dirty="0">
                <a:solidFill>
                  <a:srgbClr val="0033CC"/>
                </a:solidFill>
              </a:rPr>
              <a:t>مخلصًا </a:t>
            </a:r>
            <a:r>
              <a:rPr lang="ar-JO" sz="2800" dirty="0" smtClean="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Dedication</a:t>
            </a:r>
          </a:p>
          <a:p>
            <a:pPr algn="ctr"/>
            <a:r>
              <a:rPr lang="ar-JO" sz="2800" dirty="0" smtClean="0">
                <a:solidFill>
                  <a:srgbClr val="C00000"/>
                </a:solidFill>
              </a:rPr>
              <a:t>(</a:t>
            </a:r>
            <a:r>
              <a:rPr lang="ar-JO" sz="2800" dirty="0">
                <a:solidFill>
                  <a:srgbClr val="0033CC"/>
                </a:solidFill>
              </a:rPr>
              <a:t>متقنًا</a:t>
            </a:r>
            <a:r>
              <a:rPr lang="ar-JO" sz="2800" dirty="0" smtClean="0">
                <a:solidFill>
                  <a:srgbClr val="C00000"/>
                </a:solidFill>
              </a:rPr>
              <a:t>)</a:t>
            </a:r>
            <a:endParaRPr lang="en-US" sz="2800" dirty="0">
              <a:solidFill>
                <a:srgbClr val="C00000"/>
              </a:solidFill>
            </a:endParaRPr>
          </a:p>
        </p:txBody>
      </p:sp>
      <p:sp>
        <p:nvSpPr>
          <p:cNvPr id="5" name="TextBox 4"/>
          <p:cNvSpPr txBox="1"/>
          <p:nvPr/>
        </p:nvSpPr>
        <p:spPr>
          <a:xfrm>
            <a:off x="4800600" y="1442621"/>
            <a:ext cx="4114800" cy="5262979"/>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solidFill>
                  <a:srgbClr val="C00000"/>
                </a:solidFill>
              </a:rPr>
              <a:t>Founder</a:t>
            </a:r>
          </a:p>
          <a:p>
            <a:pPr algn="ctr"/>
            <a:r>
              <a:rPr lang="ar-JO" sz="2800" dirty="0" smtClean="0">
                <a:solidFill>
                  <a:srgbClr val="C00000"/>
                </a:solidFill>
              </a:rPr>
              <a:t>(</a:t>
            </a:r>
            <a:r>
              <a:rPr lang="ar-JO" sz="2800" dirty="0">
                <a:solidFill>
                  <a:srgbClr val="0033CC"/>
                </a:solidFill>
              </a:rPr>
              <a:t>مؤسسًا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Faith</a:t>
            </a:r>
          </a:p>
          <a:p>
            <a:pPr algn="ctr"/>
            <a:r>
              <a:rPr lang="ar-JO" sz="2800" dirty="0" smtClean="0">
                <a:solidFill>
                  <a:srgbClr val="C00000"/>
                </a:solidFill>
              </a:rPr>
              <a:t>(</a:t>
            </a:r>
            <a:r>
              <a:rPr lang="ar-JO" sz="2800" dirty="0">
                <a:solidFill>
                  <a:srgbClr val="0033CC"/>
                </a:solidFill>
              </a:rPr>
              <a:t>مؤمنًا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Frugal</a:t>
            </a:r>
          </a:p>
          <a:p>
            <a:pPr algn="ctr"/>
            <a:r>
              <a:rPr lang="ar-JO" sz="2800" dirty="0" smtClean="0">
                <a:solidFill>
                  <a:srgbClr val="C00000"/>
                </a:solidFill>
              </a:rPr>
              <a:t>(</a:t>
            </a:r>
            <a:r>
              <a:rPr lang="ar-JO" sz="2800" dirty="0">
                <a:solidFill>
                  <a:srgbClr val="0033CC"/>
                </a:solidFill>
              </a:rPr>
              <a:t>مقتصدًا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Fun</a:t>
            </a:r>
          </a:p>
          <a:p>
            <a:pPr algn="ctr"/>
            <a:r>
              <a:rPr lang="ar-JO" sz="2800" dirty="0" smtClean="0">
                <a:solidFill>
                  <a:srgbClr val="C00000"/>
                </a:solidFill>
              </a:rPr>
              <a:t>(</a:t>
            </a:r>
            <a:r>
              <a:rPr lang="ar-JO" sz="2800" dirty="0">
                <a:solidFill>
                  <a:srgbClr val="0033CC"/>
                </a:solidFill>
              </a:rPr>
              <a:t>مرحًا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Flexible</a:t>
            </a:r>
          </a:p>
          <a:p>
            <a:pPr algn="ctr"/>
            <a:r>
              <a:rPr lang="ar-JO" sz="2800" dirty="0" smtClean="0">
                <a:solidFill>
                  <a:srgbClr val="C00000"/>
                </a:solidFill>
              </a:rPr>
              <a:t>(</a:t>
            </a:r>
            <a:r>
              <a:rPr lang="ar-JO" sz="2800" dirty="0">
                <a:solidFill>
                  <a:srgbClr val="0033CC"/>
                </a:solidFill>
              </a:rPr>
              <a:t>مرنًا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Forever</a:t>
            </a:r>
            <a:r>
              <a:rPr lang="ar-JO" sz="2800" dirty="0">
                <a:solidFill>
                  <a:srgbClr val="C00000"/>
                </a:solidFill>
              </a:rPr>
              <a:t> </a:t>
            </a:r>
            <a:r>
              <a:rPr lang="en-US" sz="2800" dirty="0" smtClean="0">
                <a:solidFill>
                  <a:srgbClr val="C00000"/>
                </a:solidFill>
              </a:rPr>
              <a:t>Improving</a:t>
            </a:r>
            <a:r>
              <a:rPr lang="ar-JO" sz="2800" dirty="0">
                <a:solidFill>
                  <a:srgbClr val="C00000"/>
                </a:solidFill>
              </a:rPr>
              <a:t> (</a:t>
            </a:r>
            <a:r>
              <a:rPr lang="ar-JO" sz="2800" dirty="0">
                <a:solidFill>
                  <a:srgbClr val="0033CC"/>
                </a:solidFill>
              </a:rPr>
              <a:t>محسنًا باستمرار</a:t>
            </a:r>
            <a:r>
              <a:rPr lang="ar-JO" sz="2800" dirty="0">
                <a:solidFill>
                  <a:srgbClr val="C00000"/>
                </a:solidFill>
              </a:rPr>
              <a:t>)</a:t>
            </a:r>
            <a:endParaRPr lang="en-US" sz="2800" dirty="0">
              <a:solidFill>
                <a:srgbClr val="C00000"/>
              </a:solidFill>
            </a:endParaRPr>
          </a:p>
        </p:txBody>
      </p:sp>
    </p:spTree>
    <p:extLst>
      <p:ext uri="{BB962C8B-B14F-4D97-AF65-F5344CB8AC3E}">
        <p14:creationId xmlns:p14="http://schemas.microsoft.com/office/powerpoint/2010/main" val="1221971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8458200" cy="5262979"/>
          </a:xfrm>
          <a:prstGeom prst="rect">
            <a:avLst/>
          </a:prstGeom>
        </p:spPr>
        <p:txBody>
          <a:bodyPr wrap="square">
            <a:spAutoFit/>
          </a:bodyPr>
          <a:lstStyle/>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Initiative</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مبادرًا</a:t>
            </a:r>
            <a:r>
              <a:rPr lang="ar-JO" sz="2800" dirty="0" smtClean="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Persistence and Patience</a:t>
            </a:r>
            <a:r>
              <a:rPr lang="ar-JO" sz="2800" dirty="0">
                <a:solidFill>
                  <a:srgbClr val="C00000"/>
                </a:solidFill>
                <a:latin typeface="Simplified Arabic" panose="02020603050405020304" pitchFamily="18" charset="-78"/>
                <a:cs typeface="Simplified Arabic" panose="02020603050405020304" pitchFamily="18" charset="-78"/>
              </a:rPr>
              <a:t> (</a:t>
            </a:r>
            <a:r>
              <a:rPr lang="ar-JO" sz="2800" dirty="0">
                <a:solidFill>
                  <a:srgbClr val="0033CC"/>
                </a:solidFill>
                <a:latin typeface="Simplified Arabic" panose="02020603050405020304" pitchFamily="18" charset="-78"/>
                <a:cs typeface="Simplified Arabic" panose="02020603050405020304" pitchFamily="18" charset="-78"/>
              </a:rPr>
              <a:t>مُصرًّا وصبورًا</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Sees and Acts on </a:t>
            </a:r>
            <a:r>
              <a:rPr lang="en-US" sz="2800" dirty="0" smtClean="0">
                <a:solidFill>
                  <a:srgbClr val="C00000"/>
                </a:solidFill>
                <a:latin typeface="Simplified Arabic" panose="02020603050405020304" pitchFamily="18" charset="-78"/>
                <a:cs typeface="Simplified Arabic" panose="02020603050405020304" pitchFamily="18" charset="-78"/>
              </a:rPr>
              <a:t>Opportunities</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يرى ويستغل الفرص</a:t>
            </a:r>
            <a:r>
              <a:rPr lang="ar-JO" sz="2800" dirty="0" smtClean="0">
                <a:solidFill>
                  <a:srgbClr val="C00000"/>
                </a:solidFill>
                <a:latin typeface="Simplified Arabic" panose="02020603050405020304" pitchFamily="18" charset="-78"/>
                <a:cs typeface="Simplified Arabic" panose="02020603050405020304" pitchFamily="18" charset="-78"/>
              </a:rPr>
              <a:t>)</a:t>
            </a:r>
            <a:endParaRPr lang="en-US" sz="2800" dirty="0">
              <a:solidFill>
                <a:srgbClr val="C00000"/>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Desire for responsibility</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راغبًا في تحمل المسؤولية</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Preference for moderate risk</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مفضلًا للمخاطر المعتدلة</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Self confidence in his ability to </a:t>
            </a:r>
            <a:r>
              <a:rPr lang="en-US" sz="2800" dirty="0" smtClean="0">
                <a:solidFill>
                  <a:srgbClr val="C00000"/>
                </a:solidFill>
                <a:latin typeface="Simplified Arabic" panose="02020603050405020304" pitchFamily="18" charset="-78"/>
                <a:cs typeface="Simplified Arabic" panose="02020603050405020304" pitchFamily="18" charset="-78"/>
              </a:rPr>
              <a:t>succeed</a:t>
            </a:r>
          </a:p>
          <a:p>
            <a:pPr algn="ct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الثقة بالنفس في قدرته على النجاح</a:t>
            </a:r>
            <a:r>
              <a:rPr lang="ar-JO" sz="2800" dirty="0" smtClean="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Problem Solving</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حالًا للمشاكل</a:t>
            </a:r>
            <a:r>
              <a:rPr lang="ar-JO" sz="2800" dirty="0" smtClean="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Systematic </a:t>
            </a:r>
            <a:r>
              <a:rPr lang="en-US" sz="2800" dirty="0">
                <a:solidFill>
                  <a:srgbClr val="C00000"/>
                </a:solidFill>
                <a:latin typeface="Simplified Arabic" panose="02020603050405020304" pitchFamily="18" charset="-78"/>
                <a:cs typeface="Simplified Arabic" panose="02020603050405020304" pitchFamily="18" charset="-78"/>
              </a:rPr>
              <a:t>and organized </a:t>
            </a:r>
            <a:r>
              <a:rPr lang="en-US" sz="2800" dirty="0" smtClean="0">
                <a:solidFill>
                  <a:srgbClr val="C00000"/>
                </a:solidFill>
                <a:latin typeface="Simplified Arabic" panose="02020603050405020304" pitchFamily="18" charset="-78"/>
                <a:cs typeface="Simplified Arabic" panose="02020603050405020304" pitchFamily="18" charset="-78"/>
              </a:rPr>
              <a:t>planning</a:t>
            </a:r>
          </a:p>
          <a:p>
            <a:pPr marL="457200" indent="-457200" algn="ct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مُخطط منهجي ومنظم</a:t>
            </a:r>
            <a:r>
              <a:rPr lang="ar-JO" sz="2800" dirty="0" err="1" smtClean="0">
                <a:solidFill>
                  <a:srgbClr val="C00000"/>
                </a:solidFill>
                <a:latin typeface="Simplified Arabic" panose="02020603050405020304" pitchFamily="18" charset="-78"/>
                <a:cs typeface="Simplified Arabic" panose="02020603050405020304" pitchFamily="18" charset="-78"/>
              </a:rPr>
              <a:t>)</a:t>
            </a:r>
            <a:endParaRPr lang="en-US" sz="2800" dirty="0">
              <a:solidFill>
                <a:srgbClr val="C00000"/>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Information </a:t>
            </a:r>
            <a:r>
              <a:rPr lang="en-US" sz="2800" dirty="0" smtClean="0">
                <a:solidFill>
                  <a:srgbClr val="C00000"/>
                </a:solidFill>
                <a:latin typeface="Simplified Arabic" panose="02020603050405020304" pitchFamily="18" charset="-78"/>
                <a:cs typeface="Simplified Arabic" panose="02020603050405020304" pitchFamily="18" charset="-78"/>
              </a:rPr>
              <a:t>seekers</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باحثًا عن المعلومات</a:t>
            </a:r>
            <a:r>
              <a:rPr lang="ar-JO" sz="2800" dirty="0" smtClean="0">
                <a:solidFill>
                  <a:srgbClr val="C00000"/>
                </a:solidFill>
                <a:latin typeface="Simplified Arabic" panose="02020603050405020304" pitchFamily="18" charset="-78"/>
                <a:cs typeface="Simplified Arabic" panose="02020603050405020304" pitchFamily="18" charset="-78"/>
              </a:rPr>
              <a:t>)</a:t>
            </a:r>
            <a:endParaRPr lang="ar-JO" sz="2800" dirty="0">
              <a:solidFill>
                <a:srgbClr val="C00000"/>
              </a:solidFill>
              <a:latin typeface="Simplified Arabic" panose="02020603050405020304" pitchFamily="18" charset="-78"/>
              <a:cs typeface="Simplified Arabic" panose="02020603050405020304" pitchFamily="18" charset="-78"/>
            </a:endParaRPr>
          </a:p>
          <a:p>
            <a:endParaRPr lang="en-US" sz="2800" dirty="0">
              <a:solidFill>
                <a:srgbClr val="C0000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76200" y="152400"/>
            <a:ext cx="9067800" cy="1169551"/>
          </a:xfrm>
          <a:prstGeom prst="rect">
            <a:avLst/>
          </a:prstGeom>
        </p:spPr>
        <p:txBody>
          <a:bodyPr wrap="square">
            <a:spAutoFit/>
          </a:bodyPr>
          <a:lstStyle/>
          <a:p>
            <a:pPr algn="ctr" rtl="1"/>
            <a:r>
              <a:rPr lang="en-US" sz="3400" b="1" dirty="0" smtClean="0">
                <a:solidFill>
                  <a:srgbClr val="C00000"/>
                </a:solidFill>
                <a:latin typeface="Simplified Arabic" panose="02020603050405020304" pitchFamily="18" charset="-78"/>
                <a:cs typeface="Simplified Arabic" panose="02020603050405020304" pitchFamily="18" charset="-78"/>
              </a:rPr>
              <a:t>Characteristics and Traits of an Entrepreneur</a:t>
            </a:r>
          </a:p>
          <a:p>
            <a:pPr algn="ctr" rtl="1"/>
            <a:r>
              <a:rPr lang="ar-JO" sz="3600" b="1" dirty="0" smtClean="0">
                <a:solidFill>
                  <a:srgbClr val="0033CC"/>
                </a:solidFill>
                <a:latin typeface="Simplified Arabic" panose="02020603050405020304" pitchFamily="18" charset="-78"/>
                <a:cs typeface="Simplified Arabic" panose="02020603050405020304" pitchFamily="18" charset="-78"/>
              </a:rPr>
              <a:t>خصائص و سمات(صفات) الريادي</a:t>
            </a:r>
            <a:endParaRPr lang="en-US" sz="3600" b="1" dirty="0">
              <a:solidFill>
                <a:srgbClr val="0033CC"/>
              </a:solidFill>
              <a:latin typeface="Simplified Arabic" panose="02020603050405020304" pitchFamily="18" charset="-78"/>
              <a:cs typeface="Simplified Arabic" panose="02020603050405020304" pitchFamily="18" charset="-78"/>
            </a:endParaRPr>
          </a:p>
        </p:txBody>
      </p:sp>
      <p:pic>
        <p:nvPicPr>
          <p:cNvPr id="12290" name="Picture 2" descr="C:\Users\Sara\Desktop\En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733800"/>
            <a:ext cx="26289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21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873" y="1524000"/>
            <a:ext cx="8693727" cy="2246769"/>
          </a:xfrm>
          <a:prstGeom prst="rect">
            <a:avLst/>
          </a:prstGeom>
        </p:spPr>
        <p:txBody>
          <a:bodyPr wrap="square">
            <a:spAutoFit/>
          </a:bodyPr>
          <a:lstStyle/>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High </a:t>
            </a:r>
            <a:r>
              <a:rPr lang="en-US" sz="2800" dirty="0">
                <a:solidFill>
                  <a:srgbClr val="C00000"/>
                </a:solidFill>
                <a:latin typeface="Simplified Arabic" panose="02020603050405020304" pitchFamily="18" charset="-78"/>
                <a:cs typeface="Simplified Arabic" panose="02020603050405020304" pitchFamily="18" charset="-78"/>
              </a:rPr>
              <a:t>level of energy</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مستوى عالٍ من الطاقة</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Future orientation</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متوجهًا للمستقبل</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Skilled at organizing</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ماهرًا في التنظيم</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Inspirational </a:t>
            </a:r>
            <a:r>
              <a:rPr lang="en-US" sz="2800" dirty="0">
                <a:solidFill>
                  <a:srgbClr val="C00000"/>
                </a:solidFill>
                <a:latin typeface="Simplified Arabic" panose="02020603050405020304" pitchFamily="18" charset="-78"/>
                <a:cs typeface="Simplified Arabic" panose="02020603050405020304" pitchFamily="18" charset="-78"/>
              </a:rPr>
              <a:t>– </a:t>
            </a:r>
            <a:r>
              <a:rPr lang="en-US" sz="2800" dirty="0" smtClean="0">
                <a:solidFill>
                  <a:srgbClr val="C00000"/>
                </a:solidFill>
                <a:latin typeface="Simplified Arabic" panose="02020603050405020304" pitchFamily="18" charset="-78"/>
                <a:cs typeface="Simplified Arabic" panose="02020603050405020304" pitchFamily="18" charset="-78"/>
              </a:rPr>
              <a:t>employees</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ملهم للموظفين</a:t>
            </a:r>
            <a:r>
              <a:rPr lang="ar-JO" sz="2800" dirty="0" smtClean="0">
                <a:solidFill>
                  <a:srgbClr val="C00000"/>
                </a:solidFill>
                <a:latin typeface="Simplified Arabic" panose="02020603050405020304" pitchFamily="18" charset="-78"/>
                <a:cs typeface="Simplified Arabic" panose="02020603050405020304" pitchFamily="18" charset="-78"/>
              </a:rPr>
              <a:t>)</a:t>
            </a:r>
          </a:p>
          <a:p>
            <a:endParaRPr lang="ar-JO" sz="2800" dirty="0">
              <a:solidFill>
                <a:srgbClr val="C0000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76200" y="268069"/>
            <a:ext cx="9067800" cy="1169551"/>
          </a:xfrm>
          <a:prstGeom prst="rect">
            <a:avLst/>
          </a:prstGeom>
        </p:spPr>
        <p:txBody>
          <a:bodyPr wrap="square">
            <a:spAutoFit/>
          </a:bodyPr>
          <a:lstStyle/>
          <a:p>
            <a:pPr algn="ctr" rtl="1"/>
            <a:r>
              <a:rPr lang="en-US" sz="3400" b="1" dirty="0" smtClean="0">
                <a:solidFill>
                  <a:srgbClr val="C00000"/>
                </a:solidFill>
                <a:latin typeface="Simplified Arabic" panose="02020603050405020304" pitchFamily="18" charset="-78"/>
                <a:cs typeface="Simplified Arabic" panose="02020603050405020304" pitchFamily="18" charset="-78"/>
              </a:rPr>
              <a:t>Characteristics and Traits of an Entrepreneur</a:t>
            </a:r>
          </a:p>
          <a:p>
            <a:pPr algn="ctr" rtl="1"/>
            <a:r>
              <a:rPr lang="ar-JO" sz="3600" b="1" dirty="0" smtClean="0">
                <a:solidFill>
                  <a:srgbClr val="0033CC"/>
                </a:solidFill>
                <a:latin typeface="Simplified Arabic" panose="02020603050405020304" pitchFamily="18" charset="-78"/>
                <a:cs typeface="Simplified Arabic" panose="02020603050405020304" pitchFamily="18" charset="-78"/>
              </a:rPr>
              <a:t>خصائص و سمات(صفات) الريادي</a:t>
            </a:r>
            <a:endParaRPr lang="en-US" sz="3600" b="1" dirty="0">
              <a:solidFill>
                <a:srgbClr val="0033CC"/>
              </a:solidFill>
              <a:latin typeface="Simplified Arabic" panose="02020603050405020304" pitchFamily="18" charset="-78"/>
              <a:cs typeface="Simplified Arabic" panose="02020603050405020304" pitchFamily="18" charset="-78"/>
            </a:endParaRPr>
          </a:p>
        </p:txBody>
      </p:sp>
      <p:pic>
        <p:nvPicPr>
          <p:cNvPr id="11267" name="Picture 3" descr="C:\Users\Sara\Desktop\ent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733801"/>
            <a:ext cx="815340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61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2000548"/>
          </a:xfrm>
          <a:prstGeom prst="rect">
            <a:avLst/>
          </a:prstGeom>
        </p:spPr>
        <p:txBody>
          <a:bodyPr wrap="square">
            <a:spAutoFit/>
          </a:bodyPr>
          <a:lstStyle/>
          <a:p>
            <a:r>
              <a:rPr lang="en-US" sz="3400" b="1" dirty="0" smtClean="0">
                <a:solidFill>
                  <a:srgbClr val="C00000"/>
                </a:solidFill>
                <a:latin typeface="Simplified Arabic" panose="02020603050405020304" pitchFamily="18" charset="-78"/>
                <a:cs typeface="Simplified Arabic" panose="02020603050405020304" pitchFamily="18" charset="-78"/>
              </a:rPr>
              <a:t>Characteristics of Successful Entrepreneurs</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(خصائص الريادي الناجح)</a:t>
            </a:r>
          </a:p>
          <a:p>
            <a:r>
              <a:rPr lang="en-US" sz="2800" b="1" dirty="0" smtClean="0">
                <a:solidFill>
                  <a:srgbClr val="C00000"/>
                </a:solidFill>
                <a:latin typeface="Simplified Arabic" panose="02020603050405020304" pitchFamily="18" charset="-78"/>
                <a:cs typeface="Simplified Arabic" panose="02020603050405020304" pitchFamily="18" charset="-78"/>
              </a:rPr>
              <a:t>successful entrepreneurs in small business must</a:t>
            </a:r>
            <a:r>
              <a:rPr lang="ar-JO" sz="2800" b="1" dirty="0" smtClean="0">
                <a:solidFill>
                  <a:srgbClr val="C00000"/>
                </a:solidFill>
                <a:latin typeface="Simplified Arabic" panose="02020603050405020304" pitchFamily="18" charset="-78"/>
                <a:cs typeface="Simplified Arabic" panose="02020603050405020304" pitchFamily="18" charset="-78"/>
              </a:rPr>
              <a:t> </a:t>
            </a:r>
            <a:r>
              <a:rPr lang="en-US" sz="2800" b="1" dirty="0" smtClean="0">
                <a:solidFill>
                  <a:srgbClr val="C00000"/>
                </a:solidFill>
                <a:latin typeface="Simplified Arabic" panose="02020603050405020304" pitchFamily="18" charset="-78"/>
                <a:cs typeface="Simplified Arabic" panose="02020603050405020304" pitchFamily="18" charset="-78"/>
              </a:rPr>
              <a:t>have at least </a:t>
            </a:r>
            <a:r>
              <a:rPr lang="en-US" sz="2800" b="1" dirty="0">
                <a:solidFill>
                  <a:srgbClr val="C00000"/>
                </a:solidFill>
                <a:latin typeface="Simplified Arabic" panose="02020603050405020304" pitchFamily="18" charset="-78"/>
                <a:cs typeface="Simplified Arabic" panose="02020603050405020304" pitchFamily="18" charset="-78"/>
              </a:rPr>
              <a:t>five </a:t>
            </a:r>
            <a:r>
              <a:rPr lang="en-US" sz="2800" b="1" dirty="0" smtClean="0">
                <a:solidFill>
                  <a:srgbClr val="C00000"/>
                </a:solidFill>
                <a:latin typeface="Simplified Arabic" panose="02020603050405020304" pitchFamily="18" charset="-78"/>
                <a:cs typeface="Simplified Arabic" panose="02020603050405020304" pitchFamily="18" charset="-78"/>
              </a:rPr>
              <a:t>characteristics</a:t>
            </a:r>
            <a:r>
              <a:rPr lang="ar-JO" sz="2800" b="1" dirty="0" smtClean="0">
                <a:solidFill>
                  <a:srgbClr val="C00000"/>
                </a:solidFill>
                <a:latin typeface="Simplified Arabic" panose="02020603050405020304" pitchFamily="18" charset="-78"/>
                <a:cs typeface="Simplified Arabic" panose="02020603050405020304" pitchFamily="18" charset="-78"/>
              </a:rPr>
              <a:t>:</a:t>
            </a:r>
          </a:p>
        </p:txBody>
      </p:sp>
      <p:sp>
        <p:nvSpPr>
          <p:cNvPr id="3" name="Rectangle 2"/>
          <p:cNvSpPr/>
          <p:nvPr/>
        </p:nvSpPr>
        <p:spPr>
          <a:xfrm>
            <a:off x="304800" y="2057400"/>
            <a:ext cx="8763000" cy="4832092"/>
          </a:xfrm>
          <a:prstGeom prst="rect">
            <a:avLst/>
          </a:prstGeom>
        </p:spPr>
        <p:txBody>
          <a:bodyPr wrap="square">
            <a:spAutoFit/>
          </a:bodyPr>
          <a:lstStyle/>
          <a:p>
            <a:pPr marL="342900" indent="-342900">
              <a:buFont typeface="+mj-lt"/>
              <a:buAutoNum type="arabicPeriod"/>
            </a:pPr>
            <a:r>
              <a:rPr lang="en-US" sz="2800" b="1" dirty="0">
                <a:solidFill>
                  <a:srgbClr val="C00000"/>
                </a:solidFill>
                <a:latin typeface="Simplified Arabic" panose="02020603050405020304" pitchFamily="18" charset="-78"/>
                <a:cs typeface="Simplified Arabic" panose="02020603050405020304" pitchFamily="18" charset="-78"/>
              </a:rPr>
              <a:t>Drive,</a:t>
            </a:r>
            <a:r>
              <a:rPr lang="en-US" sz="2800" dirty="0">
                <a:solidFill>
                  <a:srgbClr val="0033CC"/>
                </a:solidFill>
                <a:latin typeface="Simplified Arabic" panose="02020603050405020304" pitchFamily="18" charset="-78"/>
                <a:cs typeface="Simplified Arabic" panose="02020603050405020304" pitchFamily="18" charset="-78"/>
              </a:rPr>
              <a:t> which is defined as the most important attribute.</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Entrepreneurs can expect long hours, high stress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endless problems, as they launch a new business.</a:t>
            </a:r>
            <a:endParaRPr lang="ar-JO" sz="2800" dirty="0">
              <a:solidFill>
                <a:srgbClr val="0033CC"/>
              </a:solidFill>
              <a:latin typeface="Simplified Arabic" panose="02020603050405020304" pitchFamily="18" charset="-78"/>
              <a:cs typeface="Simplified Arabic" panose="02020603050405020304" pitchFamily="18" charset="-78"/>
            </a:endParaRPr>
          </a:p>
          <a:p>
            <a:pPr marL="342900" indent="-342900">
              <a:buFont typeface="+mj-lt"/>
              <a:buAutoNum type="arabicPeriod" startAt="2"/>
            </a:pPr>
            <a:r>
              <a:rPr lang="en-US" sz="2800" b="1" dirty="0">
                <a:solidFill>
                  <a:srgbClr val="C00000"/>
                </a:solidFill>
                <a:latin typeface="Simplified Arabic" panose="02020603050405020304" pitchFamily="18" charset="-78"/>
                <a:cs typeface="Simplified Arabic" panose="02020603050405020304" pitchFamily="18" charset="-78"/>
              </a:rPr>
              <a:t>Thinking Ability</a:t>
            </a:r>
            <a:r>
              <a:rPr lang="en-US" sz="2800" dirty="0">
                <a:solidFill>
                  <a:srgbClr val="0033CC"/>
                </a:solidFill>
                <a:latin typeface="Simplified Arabic" panose="02020603050405020304" pitchFamily="18" charset="-78"/>
                <a:cs typeface="Simplified Arabic" panose="02020603050405020304" pitchFamily="18" charset="-78"/>
              </a:rPr>
              <a:t>, or the characteristic that encompasses</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creativity, critical thinking,</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analytical abilities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originality.</a:t>
            </a:r>
            <a:endParaRPr lang="ar-JO" sz="2800" dirty="0">
              <a:solidFill>
                <a:srgbClr val="0033CC"/>
              </a:solidFill>
              <a:latin typeface="Simplified Arabic" panose="02020603050405020304" pitchFamily="18" charset="-78"/>
              <a:cs typeface="Simplified Arabic" panose="02020603050405020304" pitchFamily="18" charset="-78"/>
            </a:endParaRPr>
          </a:p>
          <a:p>
            <a:pPr marL="342900" indent="-342900">
              <a:buFont typeface="+mj-lt"/>
              <a:buAutoNum type="arabicPeriod" startAt="2"/>
            </a:pPr>
            <a:r>
              <a:rPr lang="en-US" sz="2800" b="1" dirty="0">
                <a:solidFill>
                  <a:srgbClr val="C00000"/>
                </a:solidFill>
                <a:latin typeface="Simplified Arabic" panose="02020603050405020304" pitchFamily="18" charset="-78"/>
                <a:cs typeface="Simplified Arabic" panose="02020603050405020304" pitchFamily="18" charset="-78"/>
              </a:rPr>
              <a:t>Aptitude for Human Relations</a:t>
            </a:r>
            <a:r>
              <a:rPr lang="en-US" sz="2800" dirty="0">
                <a:solidFill>
                  <a:srgbClr val="0033CC"/>
                </a:solidFill>
                <a:latin typeface="Simplified Arabic" panose="02020603050405020304" pitchFamily="18" charset="-78"/>
                <a:cs typeface="Simplified Arabic" panose="02020603050405020304" pitchFamily="18" charset="-78"/>
              </a:rPr>
              <a:t>. This characteristic</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recognizes the importance of the ability to motivate</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employees, sell customers, negotiate with suppliers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convince lenders. Personality plays a big part in success</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in this area</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موهوب</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ar-JO" sz="2800"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87532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1200"/>
            <a:ext cx="9144000" cy="3077766"/>
          </a:xfrm>
          <a:prstGeom prst="rect">
            <a:avLst/>
          </a:prstGeom>
        </p:spPr>
        <p:txBody>
          <a:bodyPr wrap="square">
            <a:spAutoFit/>
          </a:bodyPr>
          <a:lstStyle/>
          <a:p>
            <a:pPr marL="354013" indent="-354013" algn="just">
              <a:buFont typeface="+mj-lt"/>
              <a:buAutoNum type="arabicPeriod" startAt="4"/>
            </a:pPr>
            <a:r>
              <a:rPr lang="en-US" sz="2600" b="1" dirty="0">
                <a:solidFill>
                  <a:srgbClr val="C00000"/>
                </a:solidFill>
                <a:latin typeface="Simplified Arabic" panose="02020603050405020304" pitchFamily="18" charset="-78"/>
                <a:cs typeface="Simplified Arabic" panose="02020603050405020304" pitchFamily="18" charset="-78"/>
              </a:rPr>
              <a:t>Communication </a:t>
            </a:r>
            <a:r>
              <a:rPr lang="en-US" sz="2500" b="1" dirty="0" err="1" smtClean="0">
                <a:solidFill>
                  <a:srgbClr val="C00000"/>
                </a:solidFill>
                <a:latin typeface="Simplified Arabic" panose="02020603050405020304" pitchFamily="18" charset="-78"/>
                <a:cs typeface="Simplified Arabic" panose="02020603050405020304" pitchFamily="18" charset="-78"/>
              </a:rPr>
              <a:t>Skills</a:t>
            </a:r>
            <a:r>
              <a:rPr lang="en-US" sz="2500" dirty="0" err="1" smtClean="0">
                <a:solidFill>
                  <a:srgbClr val="0033CC"/>
                </a:solidFill>
                <a:latin typeface="Simplified Arabic" panose="02020603050405020304" pitchFamily="18" charset="-78"/>
                <a:cs typeface="Simplified Arabic" panose="02020603050405020304" pitchFamily="18" charset="-78"/>
              </a:rPr>
              <a:t>,or</a:t>
            </a:r>
            <a:r>
              <a:rPr lang="en-US" sz="2500" dirty="0" smtClean="0">
                <a:solidFill>
                  <a:srgbClr val="0033CC"/>
                </a:solidFill>
                <a:latin typeface="Simplified Arabic" panose="02020603050405020304" pitchFamily="18" charset="-78"/>
                <a:cs typeface="Simplified Arabic" panose="02020603050405020304" pitchFamily="18" charset="-78"/>
              </a:rPr>
              <a:t> </a:t>
            </a:r>
            <a:r>
              <a:rPr lang="en-US" sz="2500" dirty="0">
                <a:solidFill>
                  <a:srgbClr val="0033CC"/>
                </a:solidFill>
                <a:latin typeface="Simplified Arabic" panose="02020603050405020304" pitchFamily="18" charset="-78"/>
                <a:cs typeface="Simplified Arabic" panose="02020603050405020304" pitchFamily="18" charset="-78"/>
              </a:rPr>
              <a:t>the ability to make </a:t>
            </a:r>
            <a:r>
              <a:rPr lang="en-US" sz="2500" dirty="0" smtClean="0">
                <a:solidFill>
                  <a:srgbClr val="0033CC"/>
                </a:solidFill>
                <a:latin typeface="Simplified Arabic" panose="02020603050405020304" pitchFamily="18" charset="-78"/>
                <a:cs typeface="Simplified Arabic" panose="02020603050405020304" pitchFamily="18" charset="-78"/>
              </a:rPr>
              <a:t>yourself</a:t>
            </a:r>
            <a:r>
              <a:rPr lang="en-US" sz="2500" dirty="0">
                <a:solidFill>
                  <a:srgbClr val="0033CC"/>
                </a:solidFill>
                <a:latin typeface="Simplified Arabic" panose="02020603050405020304" pitchFamily="18" charset="-78"/>
                <a:cs typeface="Simplified Arabic" panose="02020603050405020304" pitchFamily="18" charset="-78"/>
              </a:rPr>
              <a:t> </a:t>
            </a:r>
            <a:r>
              <a:rPr lang="en-US" sz="2500" dirty="0" smtClean="0">
                <a:solidFill>
                  <a:srgbClr val="0033CC"/>
                </a:solidFill>
                <a:latin typeface="Simplified Arabic" panose="02020603050405020304" pitchFamily="18" charset="-78"/>
                <a:cs typeface="Simplified Arabic" panose="02020603050405020304" pitchFamily="18" charset="-78"/>
              </a:rPr>
              <a:t>understood</a:t>
            </a:r>
            <a:endParaRPr lang="ar-JO" sz="2500" dirty="0">
              <a:solidFill>
                <a:srgbClr val="0033CC"/>
              </a:solidFill>
              <a:latin typeface="Simplified Arabic" panose="02020603050405020304" pitchFamily="18" charset="-78"/>
              <a:cs typeface="Simplified Arabic" panose="02020603050405020304" pitchFamily="18" charset="-78"/>
            </a:endParaRPr>
          </a:p>
          <a:p>
            <a:pPr marL="342900" indent="-342900">
              <a:buFont typeface="+mj-lt"/>
              <a:buAutoNum type="arabicPeriod" startAt="4"/>
            </a:pPr>
            <a:r>
              <a:rPr lang="en-US" sz="2800" b="1" dirty="0">
                <a:solidFill>
                  <a:srgbClr val="C00000"/>
                </a:solidFill>
                <a:latin typeface="Simplified Arabic" panose="02020603050405020304" pitchFamily="18" charset="-78"/>
                <a:cs typeface="Simplified Arabic" panose="02020603050405020304" pitchFamily="18" charset="-78"/>
              </a:rPr>
              <a:t>Technical Ability speaks to the need of the entrepreneur</a:t>
            </a:r>
            <a:r>
              <a:rPr lang="ar-JO" sz="2800" b="1" dirty="0">
                <a:solidFill>
                  <a:srgbClr val="C00000"/>
                </a:solidFill>
                <a:latin typeface="Simplified Arabic" panose="02020603050405020304" pitchFamily="18" charset="-78"/>
                <a:cs typeface="Simplified Arabic" panose="02020603050405020304" pitchFamily="18" charset="-78"/>
              </a:rPr>
              <a:t> </a:t>
            </a:r>
            <a:r>
              <a:rPr lang="en-US" sz="2800" b="1" dirty="0">
                <a:solidFill>
                  <a:srgbClr val="C00000"/>
                </a:solidFill>
                <a:latin typeface="Simplified Arabic" panose="02020603050405020304" pitchFamily="18" charset="-78"/>
                <a:cs typeface="Simplified Arabic" panose="02020603050405020304" pitchFamily="18" charset="-78"/>
              </a:rPr>
              <a:t>to know their product and their market. </a:t>
            </a:r>
            <a:r>
              <a:rPr lang="en-US" sz="2800" dirty="0">
                <a:solidFill>
                  <a:srgbClr val="0033CC"/>
                </a:solidFill>
                <a:latin typeface="Simplified Arabic" panose="02020603050405020304" pitchFamily="18" charset="-78"/>
                <a:cs typeface="Simplified Arabic" panose="02020603050405020304" pitchFamily="18" charset="-78"/>
              </a:rPr>
              <a:t>They must</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consider the long- and short-term implications of their</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decisions, their</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strengths and weaknesses, and their</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competition. In short, they need strategic management</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skills.</a:t>
            </a:r>
          </a:p>
        </p:txBody>
      </p:sp>
      <p:sp>
        <p:nvSpPr>
          <p:cNvPr id="4" name="Rectangle 3"/>
          <p:cNvSpPr/>
          <p:nvPr/>
        </p:nvSpPr>
        <p:spPr>
          <a:xfrm>
            <a:off x="152400" y="76200"/>
            <a:ext cx="8763000" cy="2000548"/>
          </a:xfrm>
          <a:prstGeom prst="rect">
            <a:avLst/>
          </a:prstGeom>
        </p:spPr>
        <p:txBody>
          <a:bodyPr wrap="square">
            <a:spAutoFit/>
          </a:bodyPr>
          <a:lstStyle/>
          <a:p>
            <a:r>
              <a:rPr lang="en-US" sz="3400" b="1" dirty="0" smtClean="0">
                <a:solidFill>
                  <a:srgbClr val="C00000"/>
                </a:solidFill>
                <a:latin typeface="Simplified Arabic" panose="02020603050405020304" pitchFamily="18" charset="-78"/>
                <a:cs typeface="Simplified Arabic" panose="02020603050405020304" pitchFamily="18" charset="-78"/>
              </a:rPr>
              <a:t>Characteristics of Successful Entrepreneurs</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(خصائص الريادي الناجح)</a:t>
            </a:r>
          </a:p>
          <a:p>
            <a:r>
              <a:rPr lang="en-US" sz="2800" b="1" dirty="0" smtClean="0">
                <a:solidFill>
                  <a:srgbClr val="C00000"/>
                </a:solidFill>
                <a:latin typeface="Simplified Arabic" panose="02020603050405020304" pitchFamily="18" charset="-78"/>
                <a:cs typeface="Simplified Arabic" panose="02020603050405020304" pitchFamily="18" charset="-78"/>
              </a:rPr>
              <a:t>successful entrepreneurs in small business must</a:t>
            </a:r>
            <a:r>
              <a:rPr lang="ar-JO" sz="2800" b="1" dirty="0" smtClean="0">
                <a:solidFill>
                  <a:srgbClr val="C00000"/>
                </a:solidFill>
                <a:latin typeface="Simplified Arabic" panose="02020603050405020304" pitchFamily="18" charset="-78"/>
                <a:cs typeface="Simplified Arabic" panose="02020603050405020304" pitchFamily="18" charset="-78"/>
              </a:rPr>
              <a:t> </a:t>
            </a:r>
            <a:r>
              <a:rPr lang="en-US" sz="2800" b="1" dirty="0" smtClean="0">
                <a:solidFill>
                  <a:srgbClr val="C00000"/>
                </a:solidFill>
                <a:latin typeface="Simplified Arabic" panose="02020603050405020304" pitchFamily="18" charset="-78"/>
                <a:cs typeface="Simplified Arabic" panose="02020603050405020304" pitchFamily="18" charset="-78"/>
              </a:rPr>
              <a:t>have at least </a:t>
            </a:r>
            <a:r>
              <a:rPr lang="en-US" sz="2800" b="1" dirty="0">
                <a:solidFill>
                  <a:srgbClr val="C00000"/>
                </a:solidFill>
                <a:latin typeface="Simplified Arabic" panose="02020603050405020304" pitchFamily="18" charset="-78"/>
                <a:cs typeface="Simplified Arabic" panose="02020603050405020304" pitchFamily="18" charset="-78"/>
              </a:rPr>
              <a:t>five </a:t>
            </a:r>
            <a:r>
              <a:rPr lang="en-US" sz="2800" b="1" dirty="0" smtClean="0">
                <a:solidFill>
                  <a:srgbClr val="C00000"/>
                </a:solidFill>
                <a:latin typeface="Simplified Arabic" panose="02020603050405020304" pitchFamily="18" charset="-78"/>
                <a:cs typeface="Simplified Arabic" panose="02020603050405020304" pitchFamily="18" charset="-78"/>
              </a:rPr>
              <a:t>characteristics</a:t>
            </a:r>
            <a:r>
              <a:rPr lang="ar-JO" sz="2800" b="1" dirty="0" smtClean="0">
                <a:solidFill>
                  <a:srgbClr val="C00000"/>
                </a:solidFill>
                <a:latin typeface="Simplified Arabic" panose="02020603050405020304" pitchFamily="18" charset="-78"/>
                <a:cs typeface="Simplified Arabic" panose="02020603050405020304" pitchFamily="18" charset="-78"/>
              </a:rPr>
              <a:t>:</a:t>
            </a:r>
          </a:p>
        </p:txBody>
      </p:sp>
      <p:pic>
        <p:nvPicPr>
          <p:cNvPr id="5" name="Picture 2" descr="C:\Users\Sara\Desktop\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953000"/>
            <a:ext cx="8534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67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91869"/>
            <a:ext cx="7696200" cy="646331"/>
          </a:xfrm>
          <a:prstGeom prst="rect">
            <a:avLst/>
          </a:prstGeom>
          <a:noFill/>
        </p:spPr>
        <p:txBody>
          <a:bodyPr wrap="square" rtlCol="0">
            <a:spAutoFit/>
          </a:bodyPr>
          <a:lstStyle/>
          <a:p>
            <a:pPr algn="ctr" rtl="1"/>
            <a:r>
              <a:rPr lang="en-US" sz="3600" b="1" dirty="0">
                <a:solidFill>
                  <a:srgbClr val="C00000"/>
                </a:solidFill>
                <a:latin typeface="Simplified Arabic" panose="02020603050405020304" pitchFamily="18" charset="-78"/>
                <a:cs typeface="Simplified Arabic" panose="02020603050405020304" pitchFamily="18" charset="-78"/>
              </a:rPr>
              <a:t>Why Be an Entrepreneur ?</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86106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2438400"/>
            <a:ext cx="8382000" cy="4339650"/>
          </a:xfrm>
          <a:prstGeom prst="rect">
            <a:avLst/>
          </a:prstGeom>
        </p:spPr>
        <p:txBody>
          <a:bodyPr wrap="square">
            <a:spAutoFit/>
          </a:bodyPr>
          <a:lstStyle/>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Making Your Own Rules. </a:t>
            </a:r>
            <a:r>
              <a:rPr lang="en-US" sz="2400" dirty="0">
                <a:solidFill>
                  <a:srgbClr val="0033CC"/>
                </a:solidFill>
                <a:latin typeface="Simplified Arabic" panose="02020603050405020304" pitchFamily="18" charset="-78"/>
                <a:cs typeface="Simplified Arabic" panose="02020603050405020304" pitchFamily="18" charset="-78"/>
              </a:rPr>
              <a:t>When you own a business, </a:t>
            </a:r>
            <a:r>
              <a:rPr lang="en-US" sz="2400" dirty="0" smtClean="0">
                <a:solidFill>
                  <a:srgbClr val="0033CC"/>
                </a:solidFill>
                <a:latin typeface="Simplified Arabic" panose="02020603050405020304" pitchFamily="18" charset="-78"/>
                <a:cs typeface="Simplified Arabic" panose="02020603050405020304" pitchFamily="18" charset="-78"/>
              </a:rPr>
              <a:t>you get </a:t>
            </a:r>
            <a:r>
              <a:rPr lang="en-US" sz="2400" dirty="0">
                <a:solidFill>
                  <a:srgbClr val="0033CC"/>
                </a:solidFill>
                <a:latin typeface="Simplified Arabic" panose="02020603050405020304" pitchFamily="18" charset="-78"/>
                <a:cs typeface="Simplified Arabic" panose="02020603050405020304" pitchFamily="18" charset="-78"/>
              </a:rPr>
              <a:t>to be your own </a:t>
            </a:r>
            <a:r>
              <a:rPr lang="en-US" sz="2400" dirty="0" smtClean="0">
                <a:solidFill>
                  <a:srgbClr val="0033CC"/>
                </a:solidFill>
                <a:latin typeface="Simplified Arabic" panose="02020603050405020304" pitchFamily="18" charset="-78"/>
                <a:cs typeface="Simplified Arabic" panose="02020603050405020304" pitchFamily="18" charset="-78"/>
              </a:rPr>
              <a:t>boss</a:t>
            </a:r>
            <a:r>
              <a:rPr lang="en-US" sz="2400" dirty="0">
                <a:solidFill>
                  <a:srgbClr val="0033CC"/>
                </a:solidFill>
                <a:latin typeface="Simplified Arabic" panose="02020603050405020304" pitchFamily="18" charset="-78"/>
                <a:cs typeface="Simplified Arabic" panose="02020603050405020304" pitchFamily="18" charset="-78"/>
              </a:rPr>
              <a:t>. </a:t>
            </a:r>
            <a:r>
              <a:rPr lang="en-US" sz="2400" dirty="0" smtClean="0">
                <a:solidFill>
                  <a:srgbClr val="0033CC"/>
                </a:solidFill>
                <a:latin typeface="Simplified Arabic" panose="02020603050405020304" pitchFamily="18" charset="-78"/>
                <a:cs typeface="Simplified Arabic" panose="02020603050405020304" pitchFamily="18" charset="-78"/>
              </a:rPr>
              <a:t>(</a:t>
            </a:r>
            <a:r>
              <a:rPr lang="ar-JO" sz="2400" dirty="0" smtClean="0">
                <a:solidFill>
                  <a:srgbClr val="C00000"/>
                </a:solidFill>
                <a:latin typeface="Simplified Arabic" panose="02020603050405020304" pitchFamily="18" charset="-78"/>
                <a:cs typeface="Simplified Arabic" panose="02020603050405020304" pitchFamily="18" charset="-78"/>
              </a:rPr>
              <a:t>أنت صاحب القرار</a:t>
            </a:r>
            <a:r>
              <a:rPr lang="en-US" sz="2400" dirty="0" smtClean="0">
                <a:solidFill>
                  <a:srgbClr val="0033CC"/>
                </a:solidFill>
                <a:latin typeface="Simplified Arabic" panose="02020603050405020304" pitchFamily="18" charset="-78"/>
                <a:cs typeface="Simplified Arabic" panose="02020603050405020304" pitchFamily="18" charset="-78"/>
              </a:rPr>
              <a:t>)</a:t>
            </a:r>
            <a:endParaRPr lang="en-US" sz="24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Doing Work You Enjoy</a:t>
            </a:r>
            <a:r>
              <a:rPr lang="en-US" sz="2400" b="1" dirty="0">
                <a:solidFill>
                  <a:srgbClr val="C00000"/>
                </a:solidFill>
                <a:latin typeface="Simplified Arabic" panose="02020603050405020304" pitchFamily="18" charset="-78"/>
                <a:cs typeface="Simplified Arabic" panose="02020603050405020304" pitchFamily="18" charset="-78"/>
              </a:rPr>
              <a:t>.</a:t>
            </a:r>
            <a:r>
              <a:rPr lang="en-US" sz="2800" dirty="0">
                <a:solidFill>
                  <a:srgbClr val="0033CC"/>
                </a:solidFill>
                <a:latin typeface="Simplified Arabic" panose="02020603050405020304" pitchFamily="18" charset="-78"/>
                <a:cs typeface="Simplified Arabic" panose="02020603050405020304" pitchFamily="18" charset="-78"/>
              </a:rPr>
              <a:t> Since the majority of most</a:t>
            </a:r>
          </a:p>
          <a:p>
            <a:r>
              <a:rPr lang="en-US" sz="2800" dirty="0">
                <a:solidFill>
                  <a:srgbClr val="0033CC"/>
                </a:solidFill>
                <a:latin typeface="Simplified Arabic" panose="02020603050405020304" pitchFamily="18" charset="-78"/>
                <a:cs typeface="Simplified Arabic" panose="02020603050405020304" pitchFamily="18" charset="-78"/>
              </a:rPr>
              <a:t>peoples’ lives is spent working, why not spend that </a:t>
            </a:r>
            <a:r>
              <a:rPr lang="en-US" sz="2800" dirty="0" smtClean="0">
                <a:solidFill>
                  <a:srgbClr val="0033CC"/>
                </a:solidFill>
                <a:latin typeface="Simplified Arabic" panose="02020603050405020304" pitchFamily="18" charset="-78"/>
                <a:cs typeface="Simplified Arabic" panose="02020603050405020304" pitchFamily="18" charset="-78"/>
              </a:rPr>
              <a:t>time doing </a:t>
            </a:r>
            <a:r>
              <a:rPr lang="en-US" sz="2800" dirty="0">
                <a:solidFill>
                  <a:srgbClr val="0033CC"/>
                </a:solidFill>
                <a:latin typeface="Simplified Arabic" panose="02020603050405020304" pitchFamily="18" charset="-78"/>
                <a:cs typeface="Simplified Arabic" panose="02020603050405020304" pitchFamily="18" charset="-78"/>
              </a:rPr>
              <a:t>something you enjoy</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مارس العمل الذي تحبه</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Creating Greater Wealth</a:t>
            </a:r>
            <a:r>
              <a:rPr lang="en-US" sz="2400" b="1" dirty="0">
                <a:solidFill>
                  <a:srgbClr val="C00000"/>
                </a:solidFill>
                <a:latin typeface="Simplified Arabic" panose="02020603050405020304" pitchFamily="18" charset="-78"/>
                <a:cs typeface="Simplified Arabic" panose="02020603050405020304" pitchFamily="18" charset="-78"/>
              </a:rPr>
              <a:t>.</a:t>
            </a:r>
            <a:r>
              <a:rPr lang="en-US" sz="2800" dirty="0">
                <a:solidFill>
                  <a:srgbClr val="0033CC"/>
                </a:solidFill>
                <a:latin typeface="Simplified Arabic" panose="02020603050405020304" pitchFamily="18" charset="-78"/>
                <a:cs typeface="Simplified Arabic" panose="02020603050405020304" pitchFamily="18" charset="-78"/>
              </a:rPr>
              <a:t> There’s no limit to what </a:t>
            </a:r>
            <a:r>
              <a:rPr lang="en-US" sz="2800" dirty="0" smtClean="0">
                <a:solidFill>
                  <a:srgbClr val="0033CC"/>
                </a:solidFill>
                <a:latin typeface="Simplified Arabic" panose="02020603050405020304" pitchFamily="18" charset="-78"/>
                <a:cs typeface="Simplified Arabic" panose="02020603050405020304" pitchFamily="18" charset="-78"/>
              </a:rPr>
              <a:t>an entrepreneur </a:t>
            </a:r>
            <a:r>
              <a:rPr lang="en-US" sz="2800" dirty="0">
                <a:solidFill>
                  <a:srgbClr val="0033CC"/>
                </a:solidFill>
                <a:latin typeface="Simplified Arabic" panose="02020603050405020304" pitchFamily="18" charset="-78"/>
                <a:cs typeface="Simplified Arabic" panose="02020603050405020304" pitchFamily="18" charset="-78"/>
              </a:rPr>
              <a:t>can make</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ثروة بلا حدود</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Helping Your Community</a:t>
            </a:r>
            <a:r>
              <a:rPr lang="en-US" sz="2400" b="1" dirty="0">
                <a:solidFill>
                  <a:srgbClr val="C00000"/>
                </a:solidFill>
                <a:latin typeface="Simplified Arabic" panose="02020603050405020304" pitchFamily="18" charset="-78"/>
                <a:cs typeface="Simplified Arabic" panose="02020603050405020304" pitchFamily="18" charset="-78"/>
              </a:rPr>
              <a:t>.</a:t>
            </a:r>
            <a:r>
              <a:rPr lang="en-US" sz="2800" dirty="0">
                <a:solidFill>
                  <a:srgbClr val="0033CC"/>
                </a:solidFill>
                <a:latin typeface="Simplified Arabic" panose="02020603050405020304" pitchFamily="18" charset="-78"/>
                <a:cs typeface="Simplified Arabic" panose="02020603050405020304" pitchFamily="18" charset="-78"/>
              </a:rPr>
              <a:t> Being an entrepreneur </a:t>
            </a:r>
            <a:r>
              <a:rPr lang="en-US" sz="2800" dirty="0" smtClean="0">
                <a:solidFill>
                  <a:srgbClr val="0033CC"/>
                </a:solidFill>
                <a:latin typeface="Simplified Arabic" panose="02020603050405020304" pitchFamily="18" charset="-78"/>
                <a:cs typeface="Simplified Arabic" panose="02020603050405020304" pitchFamily="18" charset="-78"/>
              </a:rPr>
              <a:t>lets you </a:t>
            </a:r>
            <a:r>
              <a:rPr lang="en-US" sz="2800" dirty="0">
                <a:solidFill>
                  <a:srgbClr val="0033CC"/>
                </a:solidFill>
                <a:latin typeface="Simplified Arabic" panose="02020603050405020304" pitchFamily="18" charset="-78"/>
                <a:cs typeface="Simplified Arabic" panose="02020603050405020304" pitchFamily="18" charset="-78"/>
              </a:rPr>
              <a:t>make your community and world a better place</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طور عالمك من حولك</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2197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85344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2884944"/>
            <a:ext cx="8610600" cy="3108543"/>
          </a:xfrm>
          <a:prstGeom prst="rect">
            <a:avLst/>
          </a:prstGeom>
        </p:spPr>
        <p:txBody>
          <a:bodyPr wrap="square">
            <a:spAutoFit/>
          </a:bodyPr>
          <a:lstStyle/>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An aptitude </a:t>
            </a:r>
            <a:r>
              <a:rPr lang="en-US" sz="2800" dirty="0">
                <a:solidFill>
                  <a:srgbClr val="0033CC"/>
                </a:solidFill>
                <a:latin typeface="Simplified Arabic" panose="02020603050405020304" pitchFamily="18" charset="-78"/>
                <a:cs typeface="Simplified Arabic" panose="02020603050405020304" pitchFamily="18" charset="-78"/>
              </a:rPr>
              <a:t>is a natural ability to do a particular type of work or activity well.</a:t>
            </a:r>
            <a:r>
              <a:rPr lang="ar-JO"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المواهب</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smtClean="0">
                <a:solidFill>
                  <a:srgbClr val="C00000"/>
                </a:solidFill>
                <a:latin typeface="Simplified Arabic" panose="02020603050405020304" pitchFamily="18" charset="-78"/>
                <a:cs typeface="Simplified Arabic" panose="02020603050405020304" pitchFamily="18" charset="-78"/>
              </a:rPr>
              <a:t>An </a:t>
            </a:r>
            <a:r>
              <a:rPr lang="en-US" sz="2800" b="1" dirty="0">
                <a:solidFill>
                  <a:srgbClr val="C00000"/>
                </a:solidFill>
                <a:latin typeface="Simplified Arabic" panose="02020603050405020304" pitchFamily="18" charset="-78"/>
                <a:cs typeface="Simplified Arabic" panose="02020603050405020304" pitchFamily="18" charset="-78"/>
              </a:rPr>
              <a:t>attitude </a:t>
            </a:r>
            <a:r>
              <a:rPr lang="en-US" sz="2800" dirty="0">
                <a:solidFill>
                  <a:srgbClr val="0033CC"/>
                </a:solidFill>
                <a:latin typeface="Simplified Arabic" panose="02020603050405020304" pitchFamily="18" charset="-78"/>
                <a:cs typeface="Simplified Arabic" panose="02020603050405020304" pitchFamily="18" charset="-78"/>
              </a:rPr>
              <a:t>is a way of viewing or thinking about</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something that affects how you feel about it</a:t>
            </a:r>
            <a:r>
              <a:rPr lang="en-US" sz="2800" dirty="0" smtClean="0">
                <a:solidFill>
                  <a:srgbClr val="0033CC"/>
                </a:solidFill>
                <a:latin typeface="Simplified Arabic" panose="02020603050405020304" pitchFamily="18" charset="-78"/>
                <a:cs typeface="Simplified Arabic" panose="02020603050405020304" pitchFamily="18" charset="-78"/>
              </a:rPr>
              <a:t>.</a:t>
            </a:r>
          </a:p>
          <a:p>
            <a:pPr algn="ct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مواقف سلوكية</a:t>
            </a:r>
            <a:r>
              <a:rPr lang="ar-JO" sz="2800" dirty="0">
                <a:solidFill>
                  <a:srgbClr val="0033CC"/>
                </a:solidFill>
                <a:latin typeface="Simplified Arabic" panose="02020603050405020304" pitchFamily="18" charset="-78"/>
                <a:cs typeface="Simplified Arabic" panose="02020603050405020304" pitchFamily="18" charset="-78"/>
              </a:rPr>
              <a:t>) </a:t>
            </a:r>
            <a:endParaRPr lang="en-US" sz="2800" dirty="0">
              <a:solidFill>
                <a:srgbClr val="0033CC"/>
              </a:solidFill>
              <a:latin typeface="Simplified Arabic" panose="02020603050405020304" pitchFamily="18" charset="-78"/>
              <a:cs typeface="Simplified Arabic" panose="02020603050405020304" pitchFamily="18" charset="-78"/>
            </a:endParaRPr>
          </a:p>
          <a:p>
            <a:r>
              <a:rPr lang="en-US" sz="2800" dirty="0">
                <a:solidFill>
                  <a:srgbClr val="0033CC"/>
                </a:solidFill>
                <a:latin typeface="Simplified Arabic" panose="02020603050405020304" pitchFamily="18" charset="-78"/>
                <a:cs typeface="Simplified Arabic" panose="02020603050405020304" pitchFamily="18" charset="-78"/>
              </a:rPr>
              <a:t>Entrepreneurs tend to be people with positive attitudes</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algn="ct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الرياديون يميلون إلى المواقف السلوكية الإيجابية</a:t>
            </a:r>
            <a:endParaRPr lang="en-US" sz="2800" dirty="0" smtClean="0">
              <a:solidFill>
                <a:srgbClr val="C00000"/>
              </a:solidFill>
              <a:latin typeface="Simplified Arabic" panose="02020603050405020304" pitchFamily="18" charset="-78"/>
              <a:cs typeface="Simplified Arabic" panose="02020603050405020304" pitchFamily="18" charset="-78"/>
            </a:endParaRPr>
          </a:p>
        </p:txBody>
      </p:sp>
      <p:sp>
        <p:nvSpPr>
          <p:cNvPr id="4" name="TextBox 3"/>
          <p:cNvSpPr txBox="1"/>
          <p:nvPr/>
        </p:nvSpPr>
        <p:spPr>
          <a:xfrm>
            <a:off x="304800" y="146447"/>
            <a:ext cx="8686800" cy="1138773"/>
          </a:xfrm>
          <a:prstGeom prst="rect">
            <a:avLst/>
          </a:prstGeom>
          <a:noFill/>
        </p:spPr>
        <p:txBody>
          <a:bodyPr wrap="square" rtlCol="1">
            <a:spAutoFit/>
          </a:bodyPr>
          <a:lstStyle/>
          <a:p>
            <a:pPr algn="ctr"/>
            <a:r>
              <a:rPr lang="en-US" sz="3400" b="1" dirty="0" smtClean="0">
                <a:solidFill>
                  <a:srgbClr val="C00000"/>
                </a:solidFill>
                <a:latin typeface="Simplified Arabic" panose="02020603050405020304" pitchFamily="18" charset="-78"/>
                <a:cs typeface="Simplified Arabic" panose="02020603050405020304" pitchFamily="18" charset="-78"/>
              </a:rPr>
              <a:t>Entrepreneur Self – assessment</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(التقييم الذاتي للريادي</a:t>
            </a:r>
            <a:r>
              <a:rPr lang="ar-JO" sz="3400" b="1" dirty="0" err="1" smtClean="0">
                <a:solidFill>
                  <a:srgbClr val="0033CC"/>
                </a:solidFill>
                <a:latin typeface="Simplified Arabic" panose="02020603050405020304" pitchFamily="18" charset="-78"/>
                <a:cs typeface="Simplified Arabic" panose="02020603050405020304" pitchFamily="18" charset="-78"/>
              </a:rPr>
              <a:t>)</a:t>
            </a:r>
            <a:endParaRPr lang="ar-JO" sz="3400" b="1" dirty="0" smtClean="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35051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1138773"/>
          </a:xfrm>
          <a:prstGeom prst="rect">
            <a:avLst/>
          </a:prstGeom>
          <a:noFill/>
        </p:spPr>
        <p:txBody>
          <a:bodyPr wrap="square" rtlCol="0">
            <a:spAutoFit/>
          </a:bodyPr>
          <a:lstStyle/>
          <a:p>
            <a:pPr algn="ctr"/>
            <a:r>
              <a:rPr lang="en-US" sz="3400" b="1" dirty="0">
                <a:solidFill>
                  <a:srgbClr val="C00000"/>
                </a:solidFill>
                <a:latin typeface="Simplified Arabic" panose="02020603050405020304" pitchFamily="18" charset="-78"/>
                <a:cs typeface="Simplified Arabic" panose="02020603050405020304" pitchFamily="18" charset="-78"/>
              </a:rPr>
              <a:t>Increasing Your </a:t>
            </a:r>
            <a:r>
              <a:rPr lang="en-US" sz="3400" b="1" dirty="0" smtClean="0">
                <a:solidFill>
                  <a:srgbClr val="C00000"/>
                </a:solidFill>
                <a:latin typeface="Simplified Arabic" panose="02020603050405020304" pitchFamily="18" charset="-78"/>
                <a:cs typeface="Simplified Arabic" panose="02020603050405020304" pitchFamily="18" charset="-78"/>
              </a:rPr>
              <a:t>Potential</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(مكن نفسك وطور قدراتك</a:t>
            </a:r>
            <a:r>
              <a:rPr lang="ar-JO" sz="3400" b="1" dirty="0" err="1" smtClean="0">
                <a:solidFill>
                  <a:srgbClr val="0033CC"/>
                </a:solidFill>
                <a:latin typeface="Simplified Arabic" panose="02020603050405020304" pitchFamily="18" charset="-78"/>
                <a:cs typeface="Simplified Arabic" panose="02020603050405020304" pitchFamily="18" charset="-78"/>
              </a:rPr>
              <a:t>)</a:t>
            </a:r>
            <a:endParaRPr lang="en-US" sz="3400" b="1" dirty="0">
              <a:solidFill>
                <a:srgbClr val="0033CC"/>
              </a:solidFill>
              <a:latin typeface="Simplified Arabic" panose="02020603050405020304" pitchFamily="18" charset="-78"/>
              <a:cs typeface="Simplified Arabic" panose="02020603050405020304" pitchFamily="18" charset="-78"/>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85534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1950" y="2590800"/>
            <a:ext cx="8553450" cy="3108543"/>
          </a:xfrm>
          <a:prstGeom prst="rect">
            <a:avLst/>
          </a:prstGeom>
        </p:spPr>
        <p:txBody>
          <a:bodyPr wrap="square">
            <a:spAutoFit/>
          </a:bodyPr>
          <a:lstStyle/>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Business Knowledge</a:t>
            </a:r>
            <a:r>
              <a:rPr lang="en-US" sz="2800" dirty="0">
                <a:solidFill>
                  <a:srgbClr val="0033CC"/>
                </a:solidFill>
                <a:latin typeface="Simplified Arabic" panose="02020603050405020304" pitchFamily="18" charset="-78"/>
                <a:cs typeface="Simplified Arabic" panose="02020603050405020304" pitchFamily="18" charset="-78"/>
              </a:rPr>
              <a:t>. Reading magazine and newspaper articles, search the Internet, and talk to business owners.</a:t>
            </a:r>
            <a:r>
              <a:rPr lang="ar-JO"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طور معرفتك بعالم المال والأعمال</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Financial Skills</a:t>
            </a:r>
            <a:r>
              <a:rPr lang="en-US" sz="2800" dirty="0">
                <a:solidFill>
                  <a:srgbClr val="0033CC"/>
                </a:solidFill>
                <a:latin typeface="Simplified Arabic" panose="02020603050405020304" pitchFamily="18" charset="-78"/>
                <a:cs typeface="Simplified Arabic" panose="02020603050405020304" pitchFamily="18" charset="-78"/>
              </a:rPr>
              <a:t>. Strengthen your math skills</a:t>
            </a:r>
            <a:r>
              <a:rPr lang="en-US" sz="2800" dirty="0" smtClean="0">
                <a:solidFill>
                  <a:srgbClr val="0033CC"/>
                </a:solidFill>
                <a:latin typeface="Simplified Arabic" panose="02020603050405020304" pitchFamily="18" charset="-78"/>
                <a:cs typeface="Simplified Arabic" panose="02020603050405020304" pitchFamily="18" charset="-78"/>
              </a:rPr>
              <a:t>.</a:t>
            </a:r>
          </a:p>
          <a:p>
            <a:pPr algn="ct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عزز مهاراتك الحسابية</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smtClean="0">
                <a:solidFill>
                  <a:srgbClr val="C00000"/>
                </a:solidFill>
                <a:latin typeface="Simplified Arabic" panose="02020603050405020304" pitchFamily="18" charset="-78"/>
                <a:cs typeface="Simplified Arabic" panose="02020603050405020304" pitchFamily="18" charset="-78"/>
              </a:rPr>
              <a:t>Career </a:t>
            </a:r>
            <a:r>
              <a:rPr lang="en-US" sz="2800" b="1" dirty="0">
                <a:solidFill>
                  <a:srgbClr val="C00000"/>
                </a:solidFill>
                <a:latin typeface="Simplified Arabic" panose="02020603050405020304" pitchFamily="18" charset="-78"/>
                <a:cs typeface="Simplified Arabic" panose="02020603050405020304" pitchFamily="18" charset="-78"/>
              </a:rPr>
              <a:t>Exploration</a:t>
            </a:r>
            <a:r>
              <a:rPr lang="en-US" sz="2800" dirty="0">
                <a:solidFill>
                  <a:srgbClr val="0033CC"/>
                </a:solidFill>
                <a:latin typeface="Simplified Arabic" panose="02020603050405020304" pitchFamily="18" charset="-78"/>
                <a:cs typeface="Simplified Arabic" panose="02020603050405020304" pitchFamily="18" charset="-78"/>
              </a:rPr>
              <a:t>. Evaluate your strengths and weaknesses,</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explore careers interest you</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أستكشف ذاتك</a:t>
            </a:r>
            <a:r>
              <a:rPr lang="ar-JO" sz="2800" dirty="0" err="1"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66124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42871"/>
            <a:ext cx="8686800" cy="3539430"/>
          </a:xfrm>
          <a:prstGeom prst="rect">
            <a:avLst/>
          </a:prstGeom>
        </p:spPr>
        <p:txBody>
          <a:bodyPr wrap="square">
            <a:spAutoFit/>
          </a:bodyPr>
          <a:lstStyle/>
          <a:p>
            <a:pPr marL="457200" indent="-457200">
              <a:buFont typeface="Wingdings" panose="05000000000000000000" pitchFamily="2" charset="2"/>
              <a:buChar char="q"/>
            </a:pPr>
            <a:r>
              <a:rPr lang="en-US" sz="2800" b="1" dirty="0" smtClean="0">
                <a:solidFill>
                  <a:srgbClr val="C00000"/>
                </a:solidFill>
                <a:latin typeface="Simplified Arabic" panose="02020603050405020304" pitchFamily="18" charset="-78"/>
                <a:cs typeface="Simplified Arabic" panose="02020603050405020304" pitchFamily="18" charset="-78"/>
              </a:rPr>
              <a:t>Community Awareness</a:t>
            </a:r>
            <a:r>
              <a:rPr lang="en-US" sz="2800" dirty="0" smtClean="0">
                <a:solidFill>
                  <a:srgbClr val="0033CC"/>
                </a:solidFill>
                <a:latin typeface="Simplified Arabic" panose="02020603050405020304" pitchFamily="18" charset="-78"/>
                <a:cs typeface="Simplified Arabic" panose="02020603050405020304" pitchFamily="18" charset="-78"/>
              </a:rPr>
              <a:t>. Look for volunteering opportunities and</a:t>
            </a:r>
            <a:r>
              <a:rPr lang="ar-JO" sz="2800" dirty="0" smtClean="0">
                <a:solidFill>
                  <a:srgbClr val="0033CC"/>
                </a:solidFill>
                <a:latin typeface="Simplified Arabic" panose="02020603050405020304" pitchFamily="18" charset="-78"/>
                <a:cs typeface="Simplified Arabic" panose="02020603050405020304" pitchFamily="18" charset="-78"/>
              </a:rPr>
              <a:t> </a:t>
            </a:r>
            <a:r>
              <a:rPr lang="en-US" sz="2800" dirty="0" smtClean="0">
                <a:solidFill>
                  <a:srgbClr val="0033CC"/>
                </a:solidFill>
                <a:latin typeface="Simplified Arabic" panose="02020603050405020304" pitchFamily="18" charset="-78"/>
                <a:cs typeface="Simplified Arabic" panose="02020603050405020304" pitchFamily="18" charset="-78"/>
              </a:rPr>
              <a:t>find out if any companies in your area provide internship programs.</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أبحث عن فرص تطوعية</a:t>
            </a:r>
            <a:r>
              <a:rPr lang="ar-JO" sz="2800" dirty="0" err="1" smtClean="0">
                <a:solidFill>
                  <a:srgbClr val="0033CC"/>
                </a:solidFill>
                <a:latin typeface="Simplified Arabic" panose="02020603050405020304" pitchFamily="18" charset="-78"/>
                <a:cs typeface="Simplified Arabic" panose="02020603050405020304" pitchFamily="18" charset="-78"/>
              </a:rPr>
              <a:t>)</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smtClean="0">
                <a:solidFill>
                  <a:srgbClr val="C00000"/>
                </a:solidFill>
                <a:latin typeface="Simplified Arabic" panose="02020603050405020304" pitchFamily="18" charset="-78"/>
                <a:cs typeface="Simplified Arabic" panose="02020603050405020304" pitchFamily="18" charset="-78"/>
              </a:rPr>
              <a:t>Education</a:t>
            </a:r>
            <a:r>
              <a:rPr lang="en-US" sz="2800" dirty="0">
                <a:solidFill>
                  <a:srgbClr val="0033CC"/>
                </a:solidFill>
                <a:latin typeface="Simplified Arabic" panose="02020603050405020304" pitchFamily="18" charset="-78"/>
                <a:cs typeface="Simplified Arabic" panose="02020603050405020304" pitchFamily="18" charset="-78"/>
              </a:rPr>
              <a:t>. Obtaining a good education benefits you personally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open doors to more</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career opportunities.</a:t>
            </a:r>
            <a:r>
              <a:rPr lang="ar-JO"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سلّح نفسك بالشهادات العلمية</a:t>
            </a:r>
            <a:r>
              <a:rPr lang="ar-JO" sz="2800" dirty="0">
                <a:solidFill>
                  <a:srgbClr val="0033CC"/>
                </a:solidFill>
                <a:latin typeface="Simplified Arabic" panose="02020603050405020304" pitchFamily="18" charset="-78"/>
                <a:cs typeface="Simplified Arabic" panose="02020603050405020304" pitchFamily="18" charset="-78"/>
              </a:rPr>
              <a:t> )</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Relationships</a:t>
            </a:r>
            <a:r>
              <a:rPr lang="en-US" sz="2800" dirty="0">
                <a:solidFill>
                  <a:srgbClr val="0033CC"/>
                </a:solidFill>
                <a:latin typeface="Simplified Arabic" panose="02020603050405020304" pitchFamily="18" charset="-78"/>
                <a:cs typeface="Simplified Arabic" panose="02020603050405020304" pitchFamily="18" charset="-78"/>
              </a:rPr>
              <a:t>. Spend time with people who believe in you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inspire you.</a:t>
            </a:r>
            <a:r>
              <a:rPr lang="ar-JO"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قوي علاقاتك ليزداد من إلهامك</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p:txBody>
      </p:sp>
      <p:sp>
        <p:nvSpPr>
          <p:cNvPr id="4" name="TextBox 3"/>
          <p:cNvSpPr txBox="1"/>
          <p:nvPr/>
        </p:nvSpPr>
        <p:spPr>
          <a:xfrm>
            <a:off x="304800" y="152400"/>
            <a:ext cx="8610600" cy="1138773"/>
          </a:xfrm>
          <a:prstGeom prst="rect">
            <a:avLst/>
          </a:prstGeom>
          <a:noFill/>
        </p:spPr>
        <p:txBody>
          <a:bodyPr wrap="square" rtlCol="0">
            <a:spAutoFit/>
          </a:bodyPr>
          <a:lstStyle/>
          <a:p>
            <a:pPr algn="ctr"/>
            <a:r>
              <a:rPr lang="en-US" sz="3400" b="1" dirty="0">
                <a:solidFill>
                  <a:srgbClr val="C00000"/>
                </a:solidFill>
                <a:latin typeface="Simplified Arabic" panose="02020603050405020304" pitchFamily="18" charset="-78"/>
                <a:cs typeface="Simplified Arabic" panose="02020603050405020304" pitchFamily="18" charset="-78"/>
              </a:rPr>
              <a:t>Increasing Your </a:t>
            </a:r>
            <a:r>
              <a:rPr lang="en-US" sz="3400" b="1" dirty="0" smtClean="0">
                <a:solidFill>
                  <a:srgbClr val="C00000"/>
                </a:solidFill>
                <a:latin typeface="Simplified Arabic" panose="02020603050405020304" pitchFamily="18" charset="-78"/>
                <a:cs typeface="Simplified Arabic" panose="02020603050405020304" pitchFamily="18" charset="-78"/>
              </a:rPr>
              <a:t>Potential</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(مكن نفسك وطور قدراتك</a:t>
            </a:r>
            <a:r>
              <a:rPr lang="ar-JO" sz="3400" b="1" dirty="0" err="1" smtClean="0">
                <a:solidFill>
                  <a:srgbClr val="0033CC"/>
                </a:solidFill>
                <a:latin typeface="Simplified Arabic" panose="02020603050405020304" pitchFamily="18" charset="-78"/>
                <a:cs typeface="Simplified Arabic" panose="02020603050405020304" pitchFamily="18" charset="-78"/>
              </a:rPr>
              <a:t>)</a:t>
            </a:r>
            <a:endParaRPr lang="en-US" sz="3400" b="1"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30467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1200329"/>
          </a:xfrm>
          <a:prstGeom prst="rect">
            <a:avLst/>
          </a:prstGeom>
          <a:noFill/>
        </p:spPr>
        <p:txBody>
          <a:bodyPr wrap="square" rtlCol="0">
            <a:spAutoFit/>
          </a:bodyPr>
          <a:lstStyle/>
          <a:p>
            <a:pPr algn="ctr" rtl="1"/>
            <a:r>
              <a:rPr lang="en-US" sz="3600" b="1" dirty="0" smtClean="0">
                <a:solidFill>
                  <a:srgbClr val="C00000"/>
                </a:solidFill>
                <a:latin typeface="Simplified Arabic" panose="02020603050405020304" pitchFamily="18" charset="-78"/>
                <a:cs typeface="Simplified Arabic" panose="02020603050405020304" pitchFamily="18" charset="-78"/>
              </a:rPr>
              <a:t>Risks </a:t>
            </a:r>
            <a:r>
              <a:rPr lang="en-US" sz="3600" b="1" dirty="0">
                <a:solidFill>
                  <a:srgbClr val="C00000"/>
                </a:solidFill>
                <a:latin typeface="Simplified Arabic" panose="02020603050405020304" pitchFamily="18" charset="-78"/>
                <a:cs typeface="Simplified Arabic" panose="02020603050405020304" pitchFamily="18" charset="-78"/>
              </a:rPr>
              <a:t>of Being an </a:t>
            </a:r>
            <a:r>
              <a:rPr lang="en-US" sz="3600" b="1" dirty="0" smtClean="0">
                <a:solidFill>
                  <a:srgbClr val="C00000"/>
                </a:solidFill>
                <a:latin typeface="Simplified Arabic" panose="02020603050405020304" pitchFamily="18" charset="-78"/>
                <a:cs typeface="Simplified Arabic" panose="02020603050405020304" pitchFamily="18" charset="-78"/>
              </a:rPr>
              <a:t>Entrepreneur</a:t>
            </a:r>
          </a:p>
          <a:p>
            <a:pPr algn="ctr" rtl="1"/>
            <a:r>
              <a:rPr lang="en-US" sz="3600" b="1" dirty="0" smtClean="0">
                <a:solidFill>
                  <a:srgbClr val="0033CC"/>
                </a:solidFill>
                <a:latin typeface="Simplified Arabic" panose="02020603050405020304" pitchFamily="18" charset="-78"/>
                <a:cs typeface="Simplified Arabic" panose="02020603050405020304" pitchFamily="18" charset="-78"/>
              </a:rPr>
              <a:t> </a:t>
            </a:r>
            <a:r>
              <a:rPr lang="ar-JO" sz="3600" b="1" dirty="0" smtClean="0">
                <a:solidFill>
                  <a:srgbClr val="0033CC"/>
                </a:solidFill>
                <a:latin typeface="Simplified Arabic" panose="02020603050405020304" pitchFamily="18" charset="-78"/>
                <a:cs typeface="Simplified Arabic" panose="02020603050405020304" pitchFamily="18" charset="-78"/>
              </a:rPr>
              <a:t>(مخاطرة أن تكون رياديًا)</a:t>
            </a:r>
            <a:endParaRPr lang="en-US" sz="3600" b="1" dirty="0">
              <a:solidFill>
                <a:srgbClr val="0033CC"/>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524000"/>
            <a:ext cx="8686800" cy="4524315"/>
          </a:xfrm>
          <a:prstGeom prst="rect">
            <a:avLst/>
          </a:prstGeom>
        </p:spPr>
        <p:txBody>
          <a:bodyPr wrap="square">
            <a:spAutoFit/>
          </a:bodyPr>
          <a:lstStyle/>
          <a:p>
            <a:pPr marL="342900" indent="-342900">
              <a:buFont typeface="Wingdings" panose="05000000000000000000" pitchFamily="2" charset="2"/>
              <a:buChar char="q"/>
            </a:pPr>
            <a:r>
              <a:rPr lang="en-US" sz="2400" b="1" dirty="0">
                <a:solidFill>
                  <a:srgbClr val="C00000"/>
                </a:solidFill>
                <a:latin typeface="Simplified Arabic" panose="02020603050405020304" pitchFamily="18" charset="-78"/>
                <a:cs typeface="Simplified Arabic" panose="02020603050405020304" pitchFamily="18" charset="-78"/>
              </a:rPr>
              <a:t>Potential Business Failure. </a:t>
            </a:r>
            <a:r>
              <a:rPr lang="en-US" sz="2400" dirty="0">
                <a:solidFill>
                  <a:srgbClr val="0033CC"/>
                </a:solidFill>
                <a:latin typeface="Simplified Arabic" panose="02020603050405020304" pitchFamily="18" charset="-78"/>
                <a:cs typeface="Simplified Arabic" panose="02020603050405020304" pitchFamily="18" charset="-78"/>
              </a:rPr>
              <a:t>Being fully </a:t>
            </a:r>
            <a:r>
              <a:rPr lang="en-US" sz="2400" dirty="0" smtClean="0">
                <a:solidFill>
                  <a:srgbClr val="0033CC"/>
                </a:solidFill>
                <a:latin typeface="Simplified Arabic" panose="02020603050405020304" pitchFamily="18" charset="-78"/>
                <a:cs typeface="Simplified Arabic" panose="02020603050405020304" pitchFamily="18" charset="-78"/>
              </a:rPr>
              <a:t>responsible means </a:t>
            </a:r>
            <a:r>
              <a:rPr lang="en-US" sz="2400" dirty="0">
                <a:solidFill>
                  <a:srgbClr val="0033CC"/>
                </a:solidFill>
                <a:latin typeface="Simplified Arabic" panose="02020603050405020304" pitchFamily="18" charset="-78"/>
                <a:cs typeface="Simplified Arabic" panose="02020603050405020304" pitchFamily="18" charset="-78"/>
              </a:rPr>
              <a:t>the success or failure of your business rests </a:t>
            </a:r>
            <a:r>
              <a:rPr lang="en-US" sz="2400" dirty="0" smtClean="0">
                <a:solidFill>
                  <a:srgbClr val="0033CC"/>
                </a:solidFill>
                <a:latin typeface="Simplified Arabic" panose="02020603050405020304" pitchFamily="18" charset="-78"/>
                <a:cs typeface="Simplified Arabic" panose="02020603050405020304" pitchFamily="18" charset="-78"/>
              </a:rPr>
              <a:t>on you.</a:t>
            </a:r>
            <a:endParaRPr lang="ar-JO" sz="2400" dirty="0" smtClean="0">
              <a:solidFill>
                <a:srgbClr val="0033CC"/>
              </a:solidFill>
              <a:latin typeface="Simplified Arabic" panose="02020603050405020304" pitchFamily="18" charset="-78"/>
              <a:cs typeface="Simplified Arabic" panose="02020603050405020304" pitchFamily="18" charset="-78"/>
            </a:endParaRPr>
          </a:p>
          <a:p>
            <a:pPr algn="ctr"/>
            <a:r>
              <a:rPr lang="en-US" sz="2400" dirty="0" smtClean="0">
                <a:solidFill>
                  <a:srgbClr val="0033CC"/>
                </a:solidFill>
                <a:latin typeface="Simplified Arabic" panose="02020603050405020304" pitchFamily="18" charset="-78"/>
                <a:cs typeface="Simplified Arabic" panose="02020603050405020304" pitchFamily="18" charset="-78"/>
              </a:rPr>
              <a:t>(</a:t>
            </a:r>
            <a:r>
              <a:rPr lang="ar-JO" sz="2400" dirty="0">
                <a:solidFill>
                  <a:srgbClr val="C00000"/>
                </a:solidFill>
                <a:latin typeface="Simplified Arabic" panose="02020603050405020304" pitchFamily="18" charset="-78"/>
                <a:cs typeface="Simplified Arabic" panose="02020603050405020304" pitchFamily="18" charset="-78"/>
              </a:rPr>
              <a:t>أنت من يتحمل المسؤولية</a:t>
            </a:r>
            <a:r>
              <a:rPr lang="en-US" sz="2400" dirty="0" smtClean="0">
                <a:solidFill>
                  <a:srgbClr val="0033CC"/>
                </a:solidFill>
                <a:latin typeface="Simplified Arabic" panose="02020603050405020304" pitchFamily="18" charset="-78"/>
                <a:cs typeface="Simplified Arabic" panose="02020603050405020304" pitchFamily="18" charset="-78"/>
              </a:rPr>
              <a:t>)</a:t>
            </a:r>
            <a:endParaRPr lang="en-US" sz="2400" dirty="0">
              <a:solidFill>
                <a:srgbClr val="0033CC"/>
              </a:solidFill>
              <a:latin typeface="Simplified Arabic" panose="02020603050405020304" pitchFamily="18" charset="-78"/>
              <a:cs typeface="Simplified Arabic" panose="02020603050405020304" pitchFamily="18" charset="-78"/>
            </a:endParaRPr>
          </a:p>
          <a:p>
            <a:pPr marL="342900" indent="-342900">
              <a:buFont typeface="Wingdings" panose="05000000000000000000" pitchFamily="2" charset="2"/>
              <a:buChar char="q"/>
            </a:pPr>
            <a:r>
              <a:rPr lang="en-US" sz="2400" b="1" dirty="0" smtClean="0">
                <a:solidFill>
                  <a:srgbClr val="C00000"/>
                </a:solidFill>
                <a:latin typeface="Simplified Arabic" panose="02020603050405020304" pitchFamily="18" charset="-78"/>
                <a:cs typeface="Simplified Arabic" panose="02020603050405020304" pitchFamily="18" charset="-78"/>
              </a:rPr>
              <a:t>Unexpected </a:t>
            </a:r>
            <a:r>
              <a:rPr lang="en-US" sz="2400" b="1" dirty="0">
                <a:solidFill>
                  <a:srgbClr val="C00000"/>
                </a:solidFill>
                <a:latin typeface="Simplified Arabic" panose="02020603050405020304" pitchFamily="18" charset="-78"/>
                <a:cs typeface="Simplified Arabic" panose="02020603050405020304" pitchFamily="18" charset="-78"/>
              </a:rPr>
              <a:t>Obstacles. </a:t>
            </a:r>
            <a:r>
              <a:rPr lang="en-US" sz="2400" dirty="0">
                <a:solidFill>
                  <a:srgbClr val="0033CC"/>
                </a:solidFill>
                <a:latin typeface="Simplified Arabic" panose="02020603050405020304" pitchFamily="18" charset="-78"/>
                <a:cs typeface="Simplified Arabic" panose="02020603050405020304" pitchFamily="18" charset="-78"/>
              </a:rPr>
              <a:t>Problems can happen that </a:t>
            </a:r>
            <a:r>
              <a:rPr lang="en-US" sz="2400" dirty="0" smtClean="0">
                <a:solidFill>
                  <a:srgbClr val="0033CC"/>
                </a:solidFill>
                <a:latin typeface="Simplified Arabic" panose="02020603050405020304" pitchFamily="18" charset="-78"/>
                <a:cs typeface="Simplified Arabic" panose="02020603050405020304" pitchFamily="18" charset="-78"/>
              </a:rPr>
              <a:t>you don’t </a:t>
            </a:r>
            <a:r>
              <a:rPr lang="en-US" sz="2400" dirty="0">
                <a:solidFill>
                  <a:srgbClr val="0033CC"/>
                </a:solidFill>
                <a:latin typeface="Simplified Arabic" panose="02020603050405020304" pitchFamily="18" charset="-78"/>
                <a:cs typeface="Simplified Arabic" panose="02020603050405020304" pitchFamily="18" charset="-78"/>
              </a:rPr>
              <a:t>expect</a:t>
            </a:r>
            <a:r>
              <a:rPr lang="en-US" sz="2400" dirty="0" smtClean="0">
                <a:solidFill>
                  <a:srgbClr val="0033CC"/>
                </a:solidFill>
                <a:latin typeface="Simplified Arabic" panose="02020603050405020304" pitchFamily="18" charset="-78"/>
                <a:cs typeface="Simplified Arabic" panose="02020603050405020304" pitchFamily="18" charset="-78"/>
              </a:rPr>
              <a:t>.(</a:t>
            </a:r>
            <a:r>
              <a:rPr lang="ar-JO" sz="2400" dirty="0">
                <a:solidFill>
                  <a:srgbClr val="C00000"/>
                </a:solidFill>
                <a:latin typeface="Simplified Arabic" panose="02020603050405020304" pitchFamily="18" charset="-78"/>
                <a:cs typeface="Simplified Arabic" panose="02020603050405020304" pitchFamily="18" charset="-78"/>
              </a:rPr>
              <a:t>توقع أن تواجهك عقبات</a:t>
            </a:r>
            <a:r>
              <a:rPr lang="en-US" sz="2400" dirty="0" smtClean="0">
                <a:solidFill>
                  <a:srgbClr val="0033CC"/>
                </a:solidFill>
                <a:latin typeface="Simplified Arabic" panose="02020603050405020304" pitchFamily="18" charset="-78"/>
                <a:cs typeface="Simplified Arabic" panose="02020603050405020304" pitchFamily="18" charset="-78"/>
              </a:rPr>
              <a:t>)</a:t>
            </a:r>
            <a:endParaRPr lang="en-US" sz="2400" dirty="0">
              <a:solidFill>
                <a:srgbClr val="0033CC"/>
              </a:solidFill>
              <a:latin typeface="Simplified Arabic" panose="02020603050405020304" pitchFamily="18" charset="-78"/>
              <a:cs typeface="Simplified Arabic" panose="02020603050405020304" pitchFamily="18" charset="-78"/>
            </a:endParaRPr>
          </a:p>
          <a:p>
            <a:pPr marL="342900" indent="-342900">
              <a:buFont typeface="Wingdings" panose="05000000000000000000" pitchFamily="2" charset="2"/>
              <a:buChar char="q"/>
            </a:pPr>
            <a:r>
              <a:rPr lang="en-US" sz="2400" b="1" dirty="0" smtClean="0">
                <a:solidFill>
                  <a:srgbClr val="C00000"/>
                </a:solidFill>
                <a:latin typeface="Simplified Arabic" panose="02020603050405020304" pitchFamily="18" charset="-78"/>
                <a:cs typeface="Simplified Arabic" panose="02020603050405020304" pitchFamily="18" charset="-78"/>
              </a:rPr>
              <a:t>Financial </a:t>
            </a:r>
            <a:r>
              <a:rPr lang="en-US" sz="2400" b="1" dirty="0">
                <a:solidFill>
                  <a:srgbClr val="C00000"/>
                </a:solidFill>
                <a:latin typeface="Simplified Arabic" panose="02020603050405020304" pitchFamily="18" charset="-78"/>
                <a:cs typeface="Simplified Arabic" panose="02020603050405020304" pitchFamily="18" charset="-78"/>
              </a:rPr>
              <a:t>Insecurity. </a:t>
            </a:r>
            <a:r>
              <a:rPr lang="en-US" sz="2400" dirty="0">
                <a:solidFill>
                  <a:srgbClr val="0033CC"/>
                </a:solidFill>
                <a:latin typeface="Simplified Arabic" panose="02020603050405020304" pitchFamily="18" charset="-78"/>
                <a:cs typeface="Simplified Arabic" panose="02020603050405020304" pitchFamily="18" charset="-78"/>
              </a:rPr>
              <a:t>Many new businesses don’t </a:t>
            </a:r>
            <a:r>
              <a:rPr lang="en-US" sz="2400" dirty="0" smtClean="0">
                <a:solidFill>
                  <a:srgbClr val="0033CC"/>
                </a:solidFill>
                <a:latin typeface="Simplified Arabic" panose="02020603050405020304" pitchFamily="18" charset="-78"/>
                <a:cs typeface="Simplified Arabic" panose="02020603050405020304" pitchFamily="18" charset="-78"/>
              </a:rPr>
              <a:t>make much money </a:t>
            </a:r>
            <a:r>
              <a:rPr lang="en-US" sz="2400" dirty="0">
                <a:solidFill>
                  <a:srgbClr val="0033CC"/>
                </a:solidFill>
                <a:latin typeface="Simplified Arabic" panose="02020603050405020304" pitchFamily="18" charset="-78"/>
                <a:cs typeface="Simplified Arabic" panose="02020603050405020304" pitchFamily="18" charset="-78"/>
              </a:rPr>
              <a:t>in the beginning, so you may not always </a:t>
            </a:r>
            <a:r>
              <a:rPr lang="en-US" sz="2400" dirty="0" smtClean="0">
                <a:solidFill>
                  <a:srgbClr val="0033CC"/>
                </a:solidFill>
                <a:latin typeface="Simplified Arabic" panose="02020603050405020304" pitchFamily="18" charset="-78"/>
                <a:cs typeface="Simplified Arabic" panose="02020603050405020304" pitchFamily="18" charset="-78"/>
              </a:rPr>
              <a:t>be able </a:t>
            </a:r>
            <a:r>
              <a:rPr lang="en-US" sz="2400" dirty="0">
                <a:solidFill>
                  <a:srgbClr val="0033CC"/>
                </a:solidFill>
                <a:latin typeface="Simplified Arabic" panose="02020603050405020304" pitchFamily="18" charset="-78"/>
                <a:cs typeface="Simplified Arabic" panose="02020603050405020304" pitchFamily="18" charset="-78"/>
              </a:rPr>
              <a:t>to pay yourself.(</a:t>
            </a:r>
            <a:r>
              <a:rPr lang="ar-JO" sz="2400" dirty="0">
                <a:solidFill>
                  <a:srgbClr val="C00000"/>
                </a:solidFill>
                <a:latin typeface="Simplified Arabic" panose="02020603050405020304" pitchFamily="18" charset="-78"/>
                <a:cs typeface="Simplified Arabic" panose="02020603050405020304" pitchFamily="18" charset="-78"/>
              </a:rPr>
              <a:t>أصبر ماديًا</a:t>
            </a:r>
            <a:r>
              <a:rPr lang="en-US" sz="2400" dirty="0">
                <a:solidFill>
                  <a:srgbClr val="0033CC"/>
                </a:solidFill>
                <a:latin typeface="Simplified Arabic" panose="02020603050405020304" pitchFamily="18" charset="-78"/>
                <a:cs typeface="Simplified Arabic" panose="02020603050405020304" pitchFamily="18" charset="-78"/>
              </a:rPr>
              <a:t>)</a:t>
            </a:r>
          </a:p>
          <a:p>
            <a:pPr marL="342900" indent="-342900">
              <a:buFont typeface="Wingdings" panose="05000000000000000000" pitchFamily="2" charset="2"/>
              <a:buChar char="q"/>
            </a:pPr>
            <a:r>
              <a:rPr lang="en-US" sz="2400" b="1" dirty="0" smtClean="0">
                <a:solidFill>
                  <a:srgbClr val="C00000"/>
                </a:solidFill>
                <a:latin typeface="Simplified Arabic" panose="02020603050405020304" pitchFamily="18" charset="-78"/>
                <a:cs typeface="Simplified Arabic" panose="02020603050405020304" pitchFamily="18" charset="-78"/>
              </a:rPr>
              <a:t>Long </a:t>
            </a:r>
            <a:r>
              <a:rPr lang="en-US" sz="2400" b="1" dirty="0">
                <a:solidFill>
                  <a:srgbClr val="C00000"/>
                </a:solidFill>
                <a:latin typeface="Simplified Arabic" panose="02020603050405020304" pitchFamily="18" charset="-78"/>
                <a:cs typeface="Simplified Arabic" panose="02020603050405020304" pitchFamily="18" charset="-78"/>
              </a:rPr>
              <a:t>Hours and Hard Work. </a:t>
            </a:r>
            <a:r>
              <a:rPr lang="en-US" sz="2400" dirty="0">
                <a:solidFill>
                  <a:srgbClr val="0033CC"/>
                </a:solidFill>
                <a:latin typeface="Simplified Arabic" panose="02020603050405020304" pitchFamily="18" charset="-78"/>
                <a:cs typeface="Simplified Arabic" panose="02020603050405020304" pitchFamily="18" charset="-78"/>
              </a:rPr>
              <a:t>It’s not unusual </a:t>
            </a:r>
            <a:r>
              <a:rPr lang="en-US" sz="2400" dirty="0" smtClean="0">
                <a:solidFill>
                  <a:srgbClr val="0033CC"/>
                </a:solidFill>
                <a:latin typeface="Simplified Arabic" panose="02020603050405020304" pitchFamily="18" charset="-78"/>
                <a:cs typeface="Simplified Arabic" panose="02020603050405020304" pitchFamily="18" charset="-78"/>
              </a:rPr>
              <a:t>for entrepreneurs </a:t>
            </a:r>
            <a:r>
              <a:rPr lang="en-US" sz="2400" dirty="0">
                <a:solidFill>
                  <a:srgbClr val="0033CC"/>
                </a:solidFill>
                <a:latin typeface="Simplified Arabic" panose="02020603050405020304" pitchFamily="18" charset="-78"/>
                <a:cs typeface="Simplified Arabic" panose="02020603050405020304" pitchFamily="18" charset="-78"/>
              </a:rPr>
              <a:t>to work a lot of extra hours to make </a:t>
            </a:r>
            <a:r>
              <a:rPr lang="en-US" sz="2400" dirty="0" smtClean="0">
                <a:solidFill>
                  <a:srgbClr val="0033CC"/>
                </a:solidFill>
                <a:latin typeface="Simplified Arabic" panose="02020603050405020304" pitchFamily="18" charset="-78"/>
                <a:cs typeface="Simplified Arabic" panose="02020603050405020304" pitchFamily="18" charset="-78"/>
              </a:rPr>
              <a:t>their businesses </a:t>
            </a:r>
            <a:r>
              <a:rPr lang="en-US" sz="2400" dirty="0">
                <a:solidFill>
                  <a:srgbClr val="0033CC"/>
                </a:solidFill>
                <a:latin typeface="Simplified Arabic" panose="02020603050405020304" pitchFamily="18" charset="-78"/>
                <a:cs typeface="Simplified Arabic" panose="02020603050405020304" pitchFamily="18" charset="-78"/>
              </a:rPr>
              <a:t>successful. This is especially true during </a:t>
            </a:r>
            <a:r>
              <a:rPr lang="en-US" sz="2400" dirty="0" smtClean="0">
                <a:solidFill>
                  <a:srgbClr val="0033CC"/>
                </a:solidFill>
                <a:latin typeface="Simplified Arabic" panose="02020603050405020304" pitchFamily="18" charset="-78"/>
                <a:cs typeface="Simplified Arabic" panose="02020603050405020304" pitchFamily="18" charset="-78"/>
              </a:rPr>
              <a:t>the initial start-up process</a:t>
            </a:r>
            <a:r>
              <a:rPr lang="en-US" sz="2400" dirty="0">
                <a:solidFill>
                  <a:srgbClr val="0033CC"/>
                </a:solidFill>
                <a:latin typeface="Simplified Arabic" panose="02020603050405020304" pitchFamily="18" charset="-78"/>
                <a:cs typeface="Simplified Arabic" panose="02020603050405020304" pitchFamily="18" charset="-78"/>
              </a:rPr>
              <a:t>.</a:t>
            </a:r>
            <a:endParaRPr lang="ar-JO" sz="2400" dirty="0">
              <a:solidFill>
                <a:srgbClr val="0033CC"/>
              </a:solidFill>
              <a:latin typeface="Simplified Arabic" panose="02020603050405020304" pitchFamily="18" charset="-78"/>
              <a:cs typeface="Simplified Arabic" panose="02020603050405020304" pitchFamily="18" charset="-78"/>
            </a:endParaRPr>
          </a:p>
          <a:p>
            <a:pPr algn="ctr"/>
            <a:r>
              <a:rPr lang="en-US" sz="2400" dirty="0" smtClean="0">
                <a:solidFill>
                  <a:srgbClr val="C00000"/>
                </a:solidFill>
                <a:latin typeface="Simplified Arabic" panose="02020603050405020304" pitchFamily="18" charset="-78"/>
                <a:cs typeface="Simplified Arabic" panose="02020603050405020304" pitchFamily="18" charset="-78"/>
              </a:rPr>
              <a:t>(</a:t>
            </a:r>
            <a:r>
              <a:rPr lang="ar-JO" sz="2400" dirty="0" smtClean="0">
                <a:solidFill>
                  <a:srgbClr val="C00000"/>
                </a:solidFill>
                <a:latin typeface="Simplified Arabic" panose="02020603050405020304" pitchFamily="18" charset="-78"/>
                <a:cs typeface="Simplified Arabic" panose="02020603050405020304" pitchFamily="18" charset="-78"/>
              </a:rPr>
              <a:t> جد وأجتهد بالعمل لساعات طويلة حتى تنجح فكرتك</a:t>
            </a:r>
            <a:r>
              <a:rPr lang="en-US" sz="2400" dirty="0" smtClean="0">
                <a:solidFill>
                  <a:srgbClr val="C00000"/>
                </a:solidFill>
                <a:latin typeface="Simplified Arabic" panose="02020603050405020304" pitchFamily="18" charset="-78"/>
                <a:cs typeface="Simplified Arabic" panose="02020603050405020304" pitchFamily="18" charset="-78"/>
              </a:rPr>
              <a:t>)</a:t>
            </a:r>
            <a:endParaRPr lang="en-US" sz="2400"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2197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301252.wmf"/>
          <p:cNvPicPr>
            <a:picLocks noChangeAspect="1" noChangeArrowheads="1"/>
          </p:cNvPicPr>
          <p:nvPr/>
        </p:nvPicPr>
        <p:blipFill>
          <a:blip r:embed="rId2" cstate="print"/>
          <a:srcRect/>
          <a:stretch>
            <a:fillRect/>
          </a:stretch>
        </p:blipFill>
        <p:spPr bwMode="auto">
          <a:xfrm>
            <a:off x="381000" y="76200"/>
            <a:ext cx="8610600" cy="6457949"/>
          </a:xfrm>
          <a:prstGeom prst="rect">
            <a:avLst/>
          </a:prstGeom>
          <a:noFill/>
        </p:spPr>
      </p:pic>
      <p:sp>
        <p:nvSpPr>
          <p:cNvPr id="7" name="TextBox 6"/>
          <p:cNvSpPr txBox="1"/>
          <p:nvPr/>
        </p:nvSpPr>
        <p:spPr>
          <a:xfrm>
            <a:off x="0" y="304800"/>
            <a:ext cx="3810000" cy="4062651"/>
          </a:xfrm>
          <a:prstGeom prst="rect">
            <a:avLst/>
          </a:prstGeom>
          <a:noFill/>
        </p:spPr>
        <p:txBody>
          <a:bodyPr wrap="square" rtlCol="0">
            <a:spAutoFit/>
          </a:bodyPr>
          <a:lstStyle/>
          <a:p>
            <a:pPr algn="ctr" rtl="1"/>
            <a:r>
              <a:rPr lang="ar-JO" sz="3200" b="1" dirty="0" smtClean="0">
                <a:solidFill>
                  <a:srgbClr val="FFFF00"/>
                </a:solidFill>
                <a:latin typeface="Simplified Arabic" panose="02020603050405020304" pitchFamily="18" charset="-78"/>
                <a:cs typeface="Simplified Arabic" panose="02020603050405020304" pitchFamily="18" charset="-78"/>
              </a:rPr>
              <a:t>المواضيع</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تعريف ريادة الأعمال.</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مميزات ريادة الأعمال.</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أبعاد ريادة الأعمال.</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الريادي.</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خصائص وسمات (صفات) الريادي.</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خصائص </a:t>
            </a:r>
            <a:r>
              <a:rPr lang="ar-JO" sz="2200" b="1" dirty="0">
                <a:latin typeface="Simplified Arabic" panose="02020603050405020304" pitchFamily="18" charset="-78"/>
                <a:cs typeface="Simplified Arabic" panose="02020603050405020304" pitchFamily="18" charset="-78"/>
              </a:rPr>
              <a:t>الريادي </a:t>
            </a:r>
            <a:r>
              <a:rPr lang="ar-JO" sz="2200" b="1" dirty="0" smtClean="0">
                <a:latin typeface="Simplified Arabic" panose="02020603050405020304" pitchFamily="18" charset="-78"/>
                <a:cs typeface="Simplified Arabic" panose="02020603050405020304" pitchFamily="18" charset="-78"/>
              </a:rPr>
              <a:t>الناجح.</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قصص نجاح.</a:t>
            </a:r>
            <a:endParaRPr lang="ar-JO" sz="2200" b="1" dirty="0">
              <a:latin typeface="Simplified Arabic" panose="02020603050405020304" pitchFamily="18" charset="-78"/>
              <a:cs typeface="Simplified Arabic" panose="02020603050405020304" pitchFamily="18" charset="-78"/>
            </a:endParaRPr>
          </a:p>
          <a:p>
            <a:pPr marL="285750" indent="-285750" algn="r" rtl="1">
              <a:buFont typeface="Wingdings" panose="05000000000000000000" pitchFamily="2" charset="2"/>
              <a:buChar char="q"/>
            </a:pPr>
            <a:endParaRPr lang="ar-JO" dirty="0" smtClean="0"/>
          </a:p>
          <a:p>
            <a:pPr marL="285750" indent="-285750" algn="r" rtl="1">
              <a:buFont typeface="Wingdings" panose="05000000000000000000" pitchFamily="2" charset="2"/>
              <a:buChar char="q"/>
            </a:pPr>
            <a:endParaRPr lang="ar-JO" dirty="0" smtClean="0"/>
          </a:p>
          <a:p>
            <a:pPr marL="285750" indent="-285750" algn="r" rtl="1">
              <a:buFont typeface="Wingdings" panose="05000000000000000000" pitchFamily="2" charset="2"/>
              <a:buChar char="q"/>
            </a:pPr>
            <a:endParaRPr lang="ar-JO" dirty="0" smtClean="0"/>
          </a:p>
          <a:p>
            <a:pPr marL="285750" indent="-285750" algn="r" rtl="1">
              <a:buFont typeface="Wingdings" panose="05000000000000000000" pitchFamily="2" charset="2"/>
              <a:buChar char="q"/>
            </a:pPr>
            <a:endParaRPr lang="en-US" dirty="0"/>
          </a:p>
        </p:txBody>
      </p:sp>
    </p:spTree>
    <p:extLst>
      <p:ext uri="{BB962C8B-B14F-4D97-AF65-F5344CB8AC3E}">
        <p14:creationId xmlns:p14="http://schemas.microsoft.com/office/powerpoint/2010/main" val="1928285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95287"/>
            <a:ext cx="7848599" cy="585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832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7239000" cy="646331"/>
          </a:xfrm>
          <a:prstGeom prst="rect">
            <a:avLst/>
          </a:prstGeom>
          <a:noFill/>
        </p:spPr>
        <p:txBody>
          <a:bodyPr wrap="square" rtlCol="0">
            <a:spAutoFit/>
          </a:bodyPr>
          <a:lstStyle/>
          <a:p>
            <a:pPr algn="ctr"/>
            <a:r>
              <a:rPr lang="en-US" sz="3600" b="1" dirty="0">
                <a:solidFill>
                  <a:srgbClr val="C00000"/>
                </a:solidFill>
                <a:latin typeface="Simplified Arabic" panose="02020603050405020304" pitchFamily="18" charset="-78"/>
                <a:cs typeface="Simplified Arabic" panose="02020603050405020304" pitchFamily="18" charset="-78"/>
              </a:rPr>
              <a:t>Successful </a:t>
            </a:r>
            <a:r>
              <a:rPr lang="en-US" sz="3600" b="1" dirty="0" smtClean="0">
                <a:solidFill>
                  <a:srgbClr val="C00000"/>
                </a:solidFill>
                <a:latin typeface="Simplified Arabic" panose="02020603050405020304" pitchFamily="18" charset="-78"/>
                <a:cs typeface="Simplified Arabic" panose="02020603050405020304" pitchFamily="18" charset="-78"/>
              </a:rPr>
              <a:t>Stories </a:t>
            </a:r>
            <a:r>
              <a:rPr lang="ar-JO" sz="3600" b="1" dirty="0">
                <a:solidFill>
                  <a:srgbClr val="C00000"/>
                </a:solidFill>
                <a:latin typeface="Simplified Arabic" panose="02020603050405020304" pitchFamily="18" charset="-78"/>
                <a:cs typeface="Simplified Arabic" panose="02020603050405020304" pitchFamily="18" charset="-78"/>
              </a:rPr>
              <a:t>قصص نجاح</a:t>
            </a:r>
            <a:endParaRPr lang="en-US" sz="3600" b="1" dirty="0">
              <a:solidFill>
                <a:srgbClr val="C00000"/>
              </a:solidFill>
              <a:latin typeface="Simplified Arabic" panose="02020603050405020304" pitchFamily="18" charset="-78"/>
              <a:cs typeface="Simplified Arabic" panose="02020603050405020304" pitchFamily="18" charset="-78"/>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62075"/>
            <a:ext cx="86868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Bill Gates June 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675" y="2819400"/>
            <a:ext cx="221932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819400"/>
            <a:ext cx="26670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0400" y="3244334"/>
            <a:ext cx="3094886" cy="1384995"/>
          </a:xfrm>
          <a:prstGeom prst="rect">
            <a:avLst/>
          </a:prstGeom>
        </p:spPr>
        <p:txBody>
          <a:bodyPr wrap="none">
            <a:spAutoFit/>
          </a:bodyPr>
          <a:lstStyle/>
          <a:p>
            <a:pPr algn="ctr"/>
            <a:r>
              <a:rPr lang="en-US" sz="2800" b="1" i="1" dirty="0">
                <a:solidFill>
                  <a:srgbClr val="0033CC"/>
                </a:solidFill>
              </a:rPr>
              <a:t>Bill </a:t>
            </a:r>
            <a:r>
              <a:rPr lang="en-US" sz="2800" b="1" i="1" dirty="0" smtClean="0">
                <a:solidFill>
                  <a:srgbClr val="0033CC"/>
                </a:solidFill>
              </a:rPr>
              <a:t>Gates</a:t>
            </a:r>
          </a:p>
          <a:p>
            <a:pPr algn="ctr"/>
            <a:endParaRPr lang="en-US" sz="2800" b="1" i="1" dirty="0" smtClean="0">
              <a:solidFill>
                <a:srgbClr val="0033CC"/>
              </a:solidFill>
            </a:endParaRPr>
          </a:p>
          <a:p>
            <a:r>
              <a:rPr lang="en-US" sz="2800" b="1" i="1" dirty="0">
                <a:solidFill>
                  <a:srgbClr val="C00000"/>
                </a:solidFill>
              </a:rPr>
              <a:t>Microsoft Company</a:t>
            </a:r>
          </a:p>
        </p:txBody>
      </p:sp>
    </p:spTree>
    <p:extLst>
      <p:ext uri="{BB962C8B-B14F-4D97-AF65-F5344CB8AC3E}">
        <p14:creationId xmlns:p14="http://schemas.microsoft.com/office/powerpoint/2010/main" val="1669286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âªThomas Edison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82" y="990600"/>
            <a:ext cx="2455718" cy="2628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56044" y="1828800"/>
            <a:ext cx="2406556" cy="1384995"/>
          </a:xfrm>
          <a:prstGeom prst="rect">
            <a:avLst/>
          </a:prstGeom>
        </p:spPr>
        <p:txBody>
          <a:bodyPr wrap="none">
            <a:spAutoFit/>
          </a:bodyPr>
          <a:lstStyle/>
          <a:p>
            <a:r>
              <a:rPr lang="en-US" sz="2800" b="1" i="1" dirty="0">
                <a:solidFill>
                  <a:srgbClr val="0033CC"/>
                </a:solidFill>
              </a:rPr>
              <a:t>Thomas </a:t>
            </a:r>
            <a:r>
              <a:rPr lang="en-US" sz="2800" b="1" i="1" dirty="0" smtClean="0">
                <a:solidFill>
                  <a:srgbClr val="0033CC"/>
                </a:solidFill>
              </a:rPr>
              <a:t>Edison</a:t>
            </a:r>
          </a:p>
          <a:p>
            <a:pPr algn="ctr"/>
            <a:r>
              <a:rPr lang="en-US" sz="2800" b="1" i="1" dirty="0" smtClean="0">
                <a:solidFill>
                  <a:srgbClr val="C00000"/>
                </a:solidFill>
              </a:rPr>
              <a:t>Inventor</a:t>
            </a:r>
          </a:p>
          <a:p>
            <a:pPr algn="ctr"/>
            <a:r>
              <a:rPr lang="ar-JO" sz="2800" b="1" i="1" dirty="0" smtClean="0">
                <a:solidFill>
                  <a:srgbClr val="0033CC"/>
                </a:solidFill>
              </a:rPr>
              <a:t>مخترع</a:t>
            </a:r>
            <a:endParaRPr lang="ar-JO" sz="2800" b="1" i="1" dirty="0">
              <a:solidFill>
                <a:srgbClr val="0033CC"/>
              </a:solidFill>
            </a:endParaRPr>
          </a:p>
        </p:txBody>
      </p:sp>
      <p:sp>
        <p:nvSpPr>
          <p:cNvPr id="4" name="AutoShape 4" descr="ÙØªÙØ¬Ø© Ø¨Ø­Ø« Ø§ÙØµÙØ± Ø¹Ù âªThomas Edison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ÙØªÙØ¬Ø© Ø¨Ø­Ø« Ø§ÙØµÙØ± Ø¹Ù âªThomas Edison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ÙØªÙØ¬Ø© Ø¨Ø­Ø« Ø§ÙØµÙØ± Ø¹Ù âªThomas Edison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990600"/>
            <a:ext cx="2894234" cy="25145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6800" y="304800"/>
            <a:ext cx="7239000" cy="646331"/>
          </a:xfrm>
          <a:prstGeom prst="rect">
            <a:avLst/>
          </a:prstGeom>
          <a:noFill/>
        </p:spPr>
        <p:txBody>
          <a:bodyPr wrap="square" rtlCol="0">
            <a:spAutoFit/>
          </a:bodyPr>
          <a:lstStyle/>
          <a:p>
            <a:pPr algn="ctr"/>
            <a:r>
              <a:rPr lang="en-US" sz="3600" b="1" dirty="0">
                <a:solidFill>
                  <a:srgbClr val="C00000"/>
                </a:solidFill>
                <a:latin typeface="Simplified Arabic" panose="02020603050405020304" pitchFamily="18" charset="-78"/>
                <a:cs typeface="Simplified Arabic" panose="02020603050405020304" pitchFamily="18" charset="-78"/>
              </a:rPr>
              <a:t>Successful </a:t>
            </a:r>
            <a:r>
              <a:rPr lang="en-US" sz="3600" b="1" dirty="0" smtClean="0">
                <a:solidFill>
                  <a:srgbClr val="C00000"/>
                </a:solidFill>
                <a:latin typeface="Simplified Arabic" panose="02020603050405020304" pitchFamily="18" charset="-78"/>
                <a:cs typeface="Simplified Arabic" panose="02020603050405020304" pitchFamily="18" charset="-78"/>
              </a:rPr>
              <a:t>Stories </a:t>
            </a:r>
            <a:r>
              <a:rPr lang="ar-JO" sz="3600" b="1" dirty="0">
                <a:solidFill>
                  <a:srgbClr val="C00000"/>
                </a:solidFill>
                <a:latin typeface="Simplified Arabic" panose="02020603050405020304" pitchFamily="18" charset="-78"/>
                <a:cs typeface="Simplified Arabic" panose="02020603050405020304" pitchFamily="18" charset="-78"/>
              </a:rPr>
              <a:t>قصص نجاح</a:t>
            </a:r>
            <a:endParaRPr lang="en-US" sz="3600" b="1" dirty="0">
              <a:solidFill>
                <a:srgbClr val="C00000"/>
              </a:solidFill>
              <a:latin typeface="Simplified Arabic" panose="02020603050405020304" pitchFamily="18" charset="-78"/>
              <a:cs typeface="Simplified Arabic" panose="02020603050405020304" pitchFamily="18" charset="-78"/>
            </a:endParaRPr>
          </a:p>
        </p:txBody>
      </p:sp>
      <p:sp>
        <p:nvSpPr>
          <p:cNvPr id="6" name="AutoShape 10" descr="ÙØªÙØ¬Ø© Ø¨Ø­Ø« Ø§ÙØµÙØ± Ø¹Ù âªwilliam harleyâ¬â"/>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ÙØªÙØ¬Ø© Ø¨Ø­Ø« Ø§ÙØµÙØ± Ø¹Ù âªwilliam harleyâ¬â"/>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ÙØªÙØ¬Ø© Ø¨Ø­Ø« Ø§ÙØµÙØ± Ø¹Ù âªwilliam harleyâ¬â"/>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ØµÙØ±Ø© Ø°Ø§Øª ØµÙØ©"/>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ØµÙØ±Ø© Ø°Ø§Øª ØµÙØ©"/>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7" name="Picture 19" descr="C:\Users\Sara\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82" y="4114800"/>
            <a:ext cx="2552700" cy="22098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1" descr="ÙØªÙØ¬Ø© Ø¨Ø­Ø« Ø§ÙØµÙØ± Ø¹Ù âªwilliam harleyâ¬â"/>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3" descr="ÙØªÙØ¬Ø© Ø¨Ø­Ø« Ø§ÙØµÙØ± Ø¹Ù âªwilliam harleyâ¬â"/>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2" name="Picture 24" descr="C:\Users\Sara\Desktop\downlo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1" y="4114800"/>
            <a:ext cx="2894234" cy="2209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19402" y="4114800"/>
            <a:ext cx="3055645" cy="1815882"/>
          </a:xfrm>
          <a:prstGeom prst="rect">
            <a:avLst/>
          </a:prstGeom>
        </p:spPr>
        <p:txBody>
          <a:bodyPr wrap="none">
            <a:spAutoFit/>
          </a:bodyPr>
          <a:lstStyle/>
          <a:p>
            <a:pPr algn="ctr"/>
            <a:r>
              <a:rPr lang="en-US" sz="2800" b="1" i="1" dirty="0" smtClean="0">
                <a:solidFill>
                  <a:srgbClr val="0033CC"/>
                </a:solidFill>
              </a:rPr>
              <a:t>William Harley</a:t>
            </a:r>
            <a:endParaRPr lang="ar-JO" sz="2800" b="1" i="1" dirty="0" smtClean="0">
              <a:solidFill>
                <a:srgbClr val="0033CC"/>
              </a:solidFill>
            </a:endParaRPr>
          </a:p>
          <a:p>
            <a:pPr algn="ctr"/>
            <a:r>
              <a:rPr lang="en-US" sz="2800" b="1" i="1" dirty="0" smtClean="0">
                <a:solidFill>
                  <a:srgbClr val="0033CC"/>
                </a:solidFill>
              </a:rPr>
              <a:t> </a:t>
            </a:r>
            <a:r>
              <a:rPr lang="en-US" sz="2800" b="1" i="1" dirty="0">
                <a:solidFill>
                  <a:srgbClr val="0033CC"/>
                </a:solidFill>
              </a:rPr>
              <a:t>&amp; Arthur</a:t>
            </a:r>
            <a:r>
              <a:rPr lang="ar-JO" sz="2800" b="1" i="1" dirty="0">
                <a:solidFill>
                  <a:srgbClr val="0033CC"/>
                </a:solidFill>
              </a:rPr>
              <a:t> </a:t>
            </a:r>
            <a:r>
              <a:rPr lang="en-US" sz="2800" b="1" i="1" dirty="0" smtClean="0">
                <a:solidFill>
                  <a:srgbClr val="0033CC"/>
                </a:solidFill>
              </a:rPr>
              <a:t>Davidson</a:t>
            </a:r>
            <a:endParaRPr lang="ar-JO" sz="2800" b="1" i="1" dirty="0" smtClean="0">
              <a:solidFill>
                <a:srgbClr val="0033CC"/>
              </a:solidFill>
            </a:endParaRPr>
          </a:p>
          <a:p>
            <a:pPr algn="ctr"/>
            <a:r>
              <a:rPr lang="en-US" sz="2800" b="1" i="1" dirty="0">
                <a:solidFill>
                  <a:srgbClr val="C00000"/>
                </a:solidFill>
              </a:rPr>
              <a:t>Harley Davidson</a:t>
            </a:r>
          </a:p>
          <a:p>
            <a:pPr algn="ctr"/>
            <a:r>
              <a:rPr lang="en-US" sz="2800" b="1" i="1" dirty="0">
                <a:solidFill>
                  <a:srgbClr val="C00000"/>
                </a:solidFill>
              </a:rPr>
              <a:t> Motor Company</a:t>
            </a:r>
            <a:endParaRPr lang="ar-JO" sz="2800" b="1" i="1" dirty="0">
              <a:solidFill>
                <a:srgbClr val="C00000"/>
              </a:solidFill>
            </a:endParaRPr>
          </a:p>
        </p:txBody>
      </p:sp>
    </p:spTree>
    <p:extLst>
      <p:ext uri="{BB962C8B-B14F-4D97-AF65-F5344CB8AC3E}">
        <p14:creationId xmlns:p14="http://schemas.microsoft.com/office/powerpoint/2010/main" val="1506588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eve Wozniak by Gage Skidmo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47649"/>
            <a:ext cx="2247900" cy="32582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5600" y="2133600"/>
            <a:ext cx="2521011" cy="954107"/>
          </a:xfrm>
          <a:prstGeom prst="rect">
            <a:avLst/>
          </a:prstGeom>
        </p:spPr>
        <p:txBody>
          <a:bodyPr wrap="none">
            <a:spAutoFit/>
          </a:bodyPr>
          <a:lstStyle/>
          <a:p>
            <a:pPr algn="ctr"/>
            <a:r>
              <a:rPr lang="en-US" sz="2800" b="1" i="1" dirty="0">
                <a:solidFill>
                  <a:srgbClr val="0033CC"/>
                </a:solidFill>
              </a:rPr>
              <a:t>Steve </a:t>
            </a:r>
            <a:r>
              <a:rPr lang="en-US" sz="2800" b="1" i="1" dirty="0" smtClean="0">
                <a:solidFill>
                  <a:srgbClr val="0033CC"/>
                </a:solidFill>
              </a:rPr>
              <a:t>Jobs</a:t>
            </a:r>
          </a:p>
          <a:p>
            <a:pPr algn="ctr"/>
            <a:r>
              <a:rPr lang="en-US" sz="2800" b="1" i="1" dirty="0">
                <a:solidFill>
                  <a:srgbClr val="C00000"/>
                </a:solidFill>
              </a:rPr>
              <a:t>Apple Company</a:t>
            </a:r>
            <a:endParaRPr lang="ar-JO" sz="2800" b="1" i="1" dirty="0">
              <a:solidFill>
                <a:srgbClr val="C00000"/>
              </a:solidFill>
            </a:endParaRPr>
          </a:p>
        </p:txBody>
      </p:sp>
      <p:sp>
        <p:nvSpPr>
          <p:cNvPr id="4" name="Rectangle 3"/>
          <p:cNvSpPr/>
          <p:nvPr/>
        </p:nvSpPr>
        <p:spPr>
          <a:xfrm>
            <a:off x="2725891" y="304800"/>
            <a:ext cx="3065309" cy="1384995"/>
          </a:xfrm>
          <a:prstGeom prst="rect">
            <a:avLst/>
          </a:prstGeom>
        </p:spPr>
        <p:txBody>
          <a:bodyPr wrap="square">
            <a:spAutoFit/>
          </a:bodyPr>
          <a:lstStyle/>
          <a:p>
            <a:r>
              <a:rPr lang="en-US" sz="2800" b="1" i="1" dirty="0">
                <a:solidFill>
                  <a:srgbClr val="0033CC"/>
                </a:solidFill>
              </a:rPr>
              <a:t>Stephen </a:t>
            </a:r>
            <a:r>
              <a:rPr lang="en-US" sz="2800" b="1" i="1" dirty="0" smtClean="0">
                <a:solidFill>
                  <a:srgbClr val="0033CC"/>
                </a:solidFill>
              </a:rPr>
              <a:t>Wozniak</a:t>
            </a:r>
          </a:p>
          <a:p>
            <a:r>
              <a:rPr lang="en-US" sz="2800" b="1" i="1" dirty="0" smtClean="0">
                <a:solidFill>
                  <a:srgbClr val="C00000"/>
                </a:solidFill>
              </a:rPr>
              <a:t>Entrepreneur </a:t>
            </a:r>
            <a:r>
              <a:rPr lang="en-US" sz="2800" b="1" i="1" dirty="0">
                <a:solidFill>
                  <a:srgbClr val="C00000"/>
                </a:solidFill>
              </a:rPr>
              <a:t>who co-founded Apple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01302"/>
            <a:ext cx="2876550" cy="341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5029200" y="2438400"/>
            <a:ext cx="609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438400" y="609600"/>
            <a:ext cx="28749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7" name="Picture 5" descr="ÙØªÙØ¬Ø© Ø¨Ø­Ø« Ø§ÙØµÙØ± Ø¹Ù âªMark Zuckerberg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067" y="3886200"/>
            <a:ext cx="2163233" cy="2667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33955" y="4429780"/>
            <a:ext cx="2881045" cy="954107"/>
          </a:xfrm>
          <a:prstGeom prst="rect">
            <a:avLst/>
          </a:prstGeom>
        </p:spPr>
        <p:txBody>
          <a:bodyPr wrap="none">
            <a:spAutoFit/>
          </a:bodyPr>
          <a:lstStyle/>
          <a:p>
            <a:r>
              <a:rPr lang="en-US" sz="2800" b="1" i="1" dirty="0">
                <a:solidFill>
                  <a:srgbClr val="0033CC"/>
                </a:solidFill>
              </a:rPr>
              <a:t>Mark </a:t>
            </a:r>
            <a:r>
              <a:rPr lang="en-US" sz="2800" b="1" i="1" dirty="0" smtClean="0">
                <a:solidFill>
                  <a:srgbClr val="0033CC"/>
                </a:solidFill>
              </a:rPr>
              <a:t>Zuckerberg</a:t>
            </a:r>
          </a:p>
          <a:p>
            <a:r>
              <a:rPr lang="en-US" sz="2800" b="1" i="1" dirty="0">
                <a:solidFill>
                  <a:srgbClr val="C00000"/>
                </a:solidFill>
              </a:rPr>
              <a:t>Facebook Website</a:t>
            </a:r>
          </a:p>
        </p:txBody>
      </p:sp>
      <p:pic>
        <p:nvPicPr>
          <p:cNvPr id="3079" name="Picture 7" descr="Mark Zuckerberg at the 37th G8 Summit in Deauville 018 v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779967"/>
            <a:ext cx="2876550" cy="277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6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3981" y="304800"/>
            <a:ext cx="4003019" cy="646331"/>
          </a:xfrm>
          <a:prstGeom prst="rect">
            <a:avLst/>
          </a:prstGeom>
        </p:spPr>
        <p:txBody>
          <a:bodyPr wrap="none">
            <a:spAutoFit/>
          </a:bodyPr>
          <a:lstStyle/>
          <a:p>
            <a:pPr algn="ctr"/>
            <a:r>
              <a:rPr lang="en-US" sz="3600" b="1" dirty="0">
                <a:solidFill>
                  <a:srgbClr val="C00000"/>
                </a:solidFill>
                <a:latin typeface="Simplified Arabic" panose="02020603050405020304" pitchFamily="18" charset="-78"/>
                <a:cs typeface="Simplified Arabic" panose="02020603050405020304" pitchFamily="18" charset="-78"/>
              </a:rPr>
              <a:t>THE LASTWORD!!!</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638" y="1066800"/>
            <a:ext cx="808672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918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6571" y="76200"/>
            <a:ext cx="1237839" cy="646331"/>
          </a:xfrm>
          <a:prstGeom prst="rect">
            <a:avLst/>
          </a:prstGeom>
        </p:spPr>
        <p:txBody>
          <a:bodyPr wrap="none">
            <a:spAutoFit/>
          </a:bodyPr>
          <a:lstStyle/>
          <a:p>
            <a:pPr algn="ctr"/>
            <a:r>
              <a:rPr lang="ar-JO" sz="3600" b="1" dirty="0" smtClean="0">
                <a:solidFill>
                  <a:srgbClr val="C00000"/>
                </a:solidFill>
                <a:latin typeface="Simplified Arabic" panose="02020603050405020304" pitchFamily="18" charset="-78"/>
                <a:cs typeface="Simplified Arabic" panose="02020603050405020304" pitchFamily="18" charset="-78"/>
              </a:rPr>
              <a:t>المراجع</a:t>
            </a:r>
            <a:endParaRPr lang="en-US" sz="3600" b="1" dirty="0">
              <a:solidFill>
                <a:srgbClr val="C00000"/>
              </a:solidFill>
              <a:latin typeface="Simplified Arabic" panose="02020603050405020304" pitchFamily="18" charset="-78"/>
              <a:cs typeface="Simplified Arabic" panose="02020603050405020304" pitchFamily="18" charset="-78"/>
            </a:endParaRPr>
          </a:p>
        </p:txBody>
      </p:sp>
      <p:sp>
        <p:nvSpPr>
          <p:cNvPr id="3" name="TextBox 2"/>
          <p:cNvSpPr txBox="1"/>
          <p:nvPr/>
        </p:nvSpPr>
        <p:spPr>
          <a:xfrm>
            <a:off x="228600" y="951131"/>
            <a:ext cx="8763000" cy="369332"/>
          </a:xfrm>
          <a:prstGeom prst="rect">
            <a:avLst/>
          </a:prstGeom>
          <a:noFill/>
        </p:spPr>
        <p:txBody>
          <a:bodyPr wrap="square" rtlCol="0">
            <a:spAutoFit/>
          </a:bodyPr>
          <a:lstStyle/>
          <a:p>
            <a:endParaRPr lang="en-US" dirty="0"/>
          </a:p>
        </p:txBody>
      </p:sp>
      <p:sp>
        <p:nvSpPr>
          <p:cNvPr id="4" name="TextBox 3"/>
          <p:cNvSpPr txBox="1"/>
          <p:nvPr/>
        </p:nvSpPr>
        <p:spPr>
          <a:xfrm>
            <a:off x="152400" y="762000"/>
            <a:ext cx="8991600" cy="5632311"/>
          </a:xfrm>
          <a:prstGeom prst="rect">
            <a:avLst/>
          </a:prstGeom>
          <a:noFill/>
        </p:spPr>
        <p:txBody>
          <a:bodyPr wrap="square" rtlCol="1">
            <a:spAutoFit/>
          </a:bodyPr>
          <a:lstStyle/>
          <a:p>
            <a:pPr marL="342900" indent="-342900">
              <a:buFont typeface="+mj-lt"/>
              <a:buAutoNum type="arabicPeriod"/>
            </a:pPr>
            <a:r>
              <a:rPr lang="en-US" dirty="0" smtClean="0"/>
              <a:t> </a:t>
            </a:r>
            <a:r>
              <a:rPr lang="en-US" sz="2400" dirty="0" smtClean="0">
                <a:solidFill>
                  <a:srgbClr val="0033CC"/>
                </a:solidFill>
                <a:latin typeface="Simplified Arabic" panose="02020603050405020304" pitchFamily="18" charset="-78"/>
                <a:cs typeface="Simplified Arabic" panose="02020603050405020304" pitchFamily="18" charset="-78"/>
                <a:hlinkClick r:id="rId2"/>
              </a:rPr>
              <a:t>http://home.hio.no/~araki/arabase/ibn/oldkh/araki_ibn_terminology.pdf</a:t>
            </a:r>
            <a:endParaRPr lang="en-US" sz="2400" dirty="0" smtClean="0">
              <a:solidFill>
                <a:srgbClr val="0033CC"/>
              </a:solidFill>
              <a:latin typeface="Simplified Arabic" panose="02020603050405020304" pitchFamily="18" charset="-78"/>
              <a:cs typeface="Simplified Arabic" panose="02020603050405020304" pitchFamily="18" charset="-78"/>
            </a:endParaRPr>
          </a:p>
          <a:p>
            <a:pPr marL="342900" indent="-342900">
              <a:buFont typeface="+mj-lt"/>
              <a:buAutoNum type="arabicPeriod"/>
            </a:pPr>
            <a:r>
              <a:rPr lang="en-US" sz="2400" dirty="0" err="1" smtClean="0">
                <a:solidFill>
                  <a:srgbClr val="0033CC"/>
                </a:solidFill>
                <a:latin typeface="Simplified Arabic" panose="02020603050405020304" pitchFamily="18" charset="-78"/>
                <a:cs typeface="Simplified Arabic" panose="02020603050405020304" pitchFamily="18" charset="-78"/>
              </a:rPr>
              <a:t>Haidar</a:t>
            </a:r>
            <a:r>
              <a:rPr lang="en-US" sz="2400" dirty="0" smtClean="0">
                <a:solidFill>
                  <a:srgbClr val="0033CC"/>
                </a:solidFill>
                <a:latin typeface="Simplified Arabic" panose="02020603050405020304" pitchFamily="18" charset="-78"/>
                <a:cs typeface="Simplified Arabic" panose="02020603050405020304" pitchFamily="18" charset="-78"/>
              </a:rPr>
              <a:t>, J.I., 2012. "</a:t>
            </a:r>
            <a:r>
              <a:rPr lang="en-US" sz="2400" dirty="0" smtClean="0">
                <a:solidFill>
                  <a:srgbClr val="0033CC"/>
                </a:solidFill>
                <a:latin typeface="Simplified Arabic" panose="02020603050405020304" pitchFamily="18" charset="-78"/>
                <a:cs typeface="Simplified Arabic" panose="02020603050405020304" pitchFamily="18" charset="-78"/>
                <a:hlinkClick r:id="rId3"/>
              </a:rPr>
              <a:t>Impact of Business Regulatory Reforms on Economic Growth</a:t>
            </a:r>
            <a:r>
              <a:rPr lang="en-US" sz="2400" dirty="0" smtClean="0">
                <a:solidFill>
                  <a:srgbClr val="0033CC"/>
                </a:solidFill>
                <a:latin typeface="Simplified Arabic" panose="02020603050405020304" pitchFamily="18" charset="-78"/>
                <a:cs typeface="Simplified Arabic" panose="02020603050405020304" pitchFamily="18" charset="-78"/>
              </a:rPr>
              <a:t>," Journal of the Japanese and International Economies, Elsevier, vol. 26(3), pages 285–307, September </a:t>
            </a:r>
            <a:r>
              <a:rPr lang="ar-JO" sz="2400" dirty="0" smtClean="0">
                <a:solidFill>
                  <a:srgbClr val="0033CC"/>
                </a:solidFill>
                <a:latin typeface="Simplified Arabic" panose="02020603050405020304" pitchFamily="18" charset="-78"/>
                <a:cs typeface="Simplified Arabic" panose="02020603050405020304" pitchFamily="18" charset="-78"/>
              </a:rPr>
              <a:t> 2018</a:t>
            </a:r>
          </a:p>
          <a:p>
            <a:pPr marL="342900" indent="-342900">
              <a:buFont typeface="+mj-lt"/>
              <a:buAutoNum type="arabicPeriod"/>
            </a:pPr>
            <a:r>
              <a:rPr lang="ar-JO" sz="2400" dirty="0" smtClean="0">
                <a:solidFill>
                  <a:srgbClr val="0033CC"/>
                </a:solidFill>
                <a:latin typeface="Simplified Arabic" panose="02020603050405020304" pitchFamily="18" charset="-78"/>
                <a:cs typeface="Simplified Arabic" panose="02020603050405020304" pitchFamily="18" charset="-78"/>
              </a:rPr>
              <a:t> </a:t>
            </a:r>
            <a:r>
              <a:rPr lang="en-US" sz="2400" dirty="0" smtClean="0">
                <a:solidFill>
                  <a:srgbClr val="0033CC"/>
                </a:solidFill>
                <a:latin typeface="Simplified Arabic" panose="02020603050405020304" pitchFamily="18" charset="-78"/>
                <a:cs typeface="Simplified Arabic" panose="02020603050405020304" pitchFamily="18" charset="-78"/>
              </a:rPr>
              <a:t>Angel Investing, Mark Van </a:t>
            </a:r>
            <a:r>
              <a:rPr lang="en-US" sz="2400" dirty="0" err="1" smtClean="0">
                <a:solidFill>
                  <a:srgbClr val="0033CC"/>
                </a:solidFill>
                <a:latin typeface="Simplified Arabic" panose="02020603050405020304" pitchFamily="18" charset="-78"/>
                <a:cs typeface="Simplified Arabic" panose="02020603050405020304" pitchFamily="18" charset="-78"/>
              </a:rPr>
              <a:t>Osnabrugge</a:t>
            </a:r>
            <a:r>
              <a:rPr lang="en-US" sz="2400" dirty="0" smtClean="0">
                <a:solidFill>
                  <a:srgbClr val="0033CC"/>
                </a:solidFill>
                <a:latin typeface="Simplified Arabic" panose="02020603050405020304" pitchFamily="18" charset="-78"/>
                <a:cs typeface="Simplified Arabic" panose="02020603050405020304" pitchFamily="18" charset="-78"/>
              </a:rPr>
              <a:t> and Robert J. Robinson</a:t>
            </a:r>
          </a:p>
          <a:p>
            <a:pPr marL="342900" indent="-342900">
              <a:buFont typeface="+mj-lt"/>
              <a:buAutoNum type="arabicPeriod"/>
            </a:pPr>
            <a:r>
              <a:rPr lang="en-US" sz="2400" dirty="0" smtClean="0">
                <a:solidFill>
                  <a:srgbClr val="0033CC"/>
                </a:solidFill>
                <a:latin typeface="Simplified Arabic" panose="02020603050405020304" pitchFamily="18" charset="-78"/>
                <a:cs typeface="Simplified Arabic" panose="02020603050405020304" pitchFamily="18" charset="-78"/>
              </a:rPr>
              <a:t> The Economist, March 11, 2006, pp 67.</a:t>
            </a:r>
          </a:p>
          <a:p>
            <a:pPr marL="342900" indent="-342900">
              <a:buFont typeface="+mj-lt"/>
              <a:buAutoNum type="arabicPeriod"/>
            </a:pPr>
            <a:r>
              <a:rPr lang="en-US" sz="2400" dirty="0" smtClean="0">
                <a:solidFill>
                  <a:srgbClr val="0033CC"/>
                </a:solidFill>
                <a:latin typeface="Simplified Arabic" panose="02020603050405020304" pitchFamily="18" charset="-78"/>
                <a:cs typeface="Simplified Arabic" panose="02020603050405020304" pitchFamily="18" charset="-78"/>
              </a:rPr>
              <a:t>http://www.slideshare.net/YAboukir1/entrepreneurship-30601237?qid=58b69b05-b345-445b-b430-425640af36b4&amp;v=default&amp;b=&amp;from_search=4</a:t>
            </a:r>
          </a:p>
          <a:p>
            <a:pPr marL="342900" indent="-342900">
              <a:buFont typeface="+mj-lt"/>
              <a:buAutoNum type="arabicPeriod"/>
            </a:pPr>
            <a:r>
              <a:rPr lang="en-US" sz="2400" dirty="0" smtClean="0">
                <a:solidFill>
                  <a:srgbClr val="0033CC"/>
                </a:solidFill>
                <a:latin typeface="Simplified Arabic" panose="02020603050405020304" pitchFamily="18" charset="-78"/>
                <a:cs typeface="Simplified Arabic" panose="02020603050405020304" pitchFamily="18" charset="-78"/>
              </a:rPr>
              <a:t> http://www.slideshare.net/javeed_asif/entrepreneurship-9029530?qid=58b69b05-b345-</a:t>
            </a:r>
          </a:p>
          <a:p>
            <a:r>
              <a:rPr lang="en-US" sz="2400" dirty="0" smtClean="0">
                <a:solidFill>
                  <a:srgbClr val="0033CC"/>
                </a:solidFill>
                <a:latin typeface="Simplified Arabic" panose="02020603050405020304" pitchFamily="18" charset="-78"/>
                <a:cs typeface="Simplified Arabic" panose="02020603050405020304" pitchFamily="18" charset="-78"/>
              </a:rPr>
              <a:t>445b-b430-425640af36b4&amp;v=</a:t>
            </a:r>
            <a:r>
              <a:rPr lang="en-US" sz="2400" dirty="0" err="1" smtClean="0">
                <a:solidFill>
                  <a:srgbClr val="0033CC"/>
                </a:solidFill>
                <a:latin typeface="Simplified Arabic" panose="02020603050405020304" pitchFamily="18" charset="-78"/>
                <a:cs typeface="Simplified Arabic" panose="02020603050405020304" pitchFamily="18" charset="-78"/>
              </a:rPr>
              <a:t>default&amp;b</a:t>
            </a:r>
            <a:r>
              <a:rPr lang="en-US" sz="2400" dirty="0" smtClean="0">
                <a:solidFill>
                  <a:srgbClr val="0033CC"/>
                </a:solidFill>
                <a:latin typeface="Simplified Arabic" panose="02020603050405020304" pitchFamily="18" charset="-78"/>
                <a:cs typeface="Simplified Arabic" panose="02020603050405020304" pitchFamily="18" charset="-78"/>
              </a:rPr>
              <a:t>=&amp;</a:t>
            </a:r>
            <a:r>
              <a:rPr lang="en-US" sz="2400" dirty="0" err="1" smtClean="0">
                <a:solidFill>
                  <a:srgbClr val="0033CC"/>
                </a:solidFill>
                <a:latin typeface="Simplified Arabic" panose="02020603050405020304" pitchFamily="18" charset="-78"/>
                <a:cs typeface="Simplified Arabic" panose="02020603050405020304" pitchFamily="18" charset="-78"/>
              </a:rPr>
              <a:t>from_search</a:t>
            </a:r>
            <a:r>
              <a:rPr lang="en-US" sz="2400" dirty="0" smtClean="0">
                <a:solidFill>
                  <a:srgbClr val="0033CC"/>
                </a:solidFill>
                <a:latin typeface="Simplified Arabic" panose="02020603050405020304" pitchFamily="18" charset="-78"/>
                <a:cs typeface="Simplified Arabic" panose="02020603050405020304" pitchFamily="18" charset="-78"/>
              </a:rPr>
              <a:t>=1</a:t>
            </a:r>
          </a:p>
          <a:p>
            <a:pPr marL="342900" indent="-342900">
              <a:buFont typeface="+mj-lt"/>
              <a:buAutoNum type="arabicPeriod" startAt="7"/>
            </a:pPr>
            <a:r>
              <a:rPr lang="en-US" sz="2400" dirty="0" smtClean="0">
                <a:solidFill>
                  <a:srgbClr val="0033CC"/>
                </a:solidFill>
                <a:latin typeface="Simplified Arabic" panose="02020603050405020304" pitchFamily="18" charset="-78"/>
                <a:cs typeface="Simplified Arabic" panose="02020603050405020304" pitchFamily="18" charset="-78"/>
              </a:rPr>
              <a:t> http://www.slideshare.net/khushimain/entrepreneurial-attitude-26405907</a:t>
            </a:r>
            <a:endParaRPr lang="en-US" sz="2400"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68329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863417"/>
          </a:xfrm>
          <a:prstGeom prst="rect">
            <a:avLst/>
          </a:prstGeom>
          <a:noFill/>
        </p:spPr>
        <p:txBody>
          <a:bodyPr wrap="square" rtlCol="0">
            <a:spAutoFit/>
          </a:bodyPr>
          <a:lstStyle/>
          <a:p>
            <a:pPr algn="ctr" rtl="1"/>
            <a:r>
              <a:rPr lang="ar-SA" sz="3600" b="1" dirty="0">
                <a:solidFill>
                  <a:srgbClr val="C00000"/>
                </a:solidFill>
                <a:latin typeface="Simplified Arabic" panose="02020603050405020304" pitchFamily="18" charset="-78"/>
                <a:cs typeface="Simplified Arabic" panose="02020603050405020304" pitchFamily="18" charset="-78"/>
              </a:rPr>
              <a:t>ريادة الأعمال</a:t>
            </a:r>
            <a:r>
              <a:rPr lang="ar-JO" sz="3600" b="1" dirty="0">
                <a:solidFill>
                  <a:srgbClr val="C00000"/>
                </a:solidFill>
                <a:latin typeface="Simplified Arabic" panose="02020603050405020304" pitchFamily="18" charset="-78"/>
                <a:cs typeface="Simplified Arabic" panose="02020603050405020304" pitchFamily="18" charset="-78"/>
              </a:rPr>
              <a:t> </a:t>
            </a:r>
            <a:r>
              <a:rPr lang="ar-JO" sz="3600" b="1" dirty="0" smtClean="0">
                <a:solidFill>
                  <a:srgbClr val="C00000"/>
                </a:solidFill>
                <a:latin typeface="Simplified Arabic" panose="02020603050405020304" pitchFamily="18" charset="-78"/>
                <a:cs typeface="Simplified Arabic" panose="02020603050405020304" pitchFamily="18" charset="-78"/>
              </a:rPr>
              <a:t>(</a:t>
            </a:r>
            <a:r>
              <a:rPr lang="en-US" sz="3600" b="1" dirty="0" smtClean="0">
                <a:solidFill>
                  <a:srgbClr val="C00000"/>
                </a:solidFill>
                <a:latin typeface="Simplified Arabic" panose="02020603050405020304" pitchFamily="18" charset="-78"/>
                <a:cs typeface="Simplified Arabic" panose="02020603050405020304" pitchFamily="18" charset="-78"/>
              </a:rPr>
              <a:t>Entrepreneurship</a:t>
            </a:r>
            <a:r>
              <a:rPr lang="ar-JO" sz="3600" b="1" dirty="0" smtClean="0">
                <a:solidFill>
                  <a:srgbClr val="C00000"/>
                </a:solidFill>
                <a:latin typeface="Simplified Arabic" panose="02020603050405020304" pitchFamily="18" charset="-78"/>
                <a:cs typeface="Simplified Arabic" panose="02020603050405020304" pitchFamily="18" charset="-78"/>
              </a:rPr>
              <a:t>)</a:t>
            </a:r>
            <a:r>
              <a:rPr lang="en-US" sz="3600" b="1" dirty="0" smtClean="0">
                <a:solidFill>
                  <a:srgbClr val="C00000"/>
                </a:solidFill>
                <a:latin typeface="Simplified Arabic" panose="02020603050405020304" pitchFamily="18" charset="-78"/>
                <a:cs typeface="Simplified Arabic" panose="02020603050405020304" pitchFamily="18" charset="-78"/>
              </a:rPr>
              <a:t> </a:t>
            </a:r>
          </a:p>
          <a:p>
            <a:pPr algn="ctr" rtl="1"/>
            <a:endParaRPr lang="ar-JO" sz="1200" b="1" dirty="0">
              <a:solidFill>
                <a:srgbClr val="0033CC"/>
              </a:solidFill>
              <a:latin typeface="Simplified Arabic" panose="02020603050405020304" pitchFamily="18" charset="-78"/>
              <a:cs typeface="Simplified Arabic" panose="02020603050405020304" pitchFamily="18" charset="-78"/>
            </a:endParaRPr>
          </a:p>
          <a:p>
            <a:pPr algn="just" rtl="1"/>
            <a:r>
              <a:rPr lang="ar-SA" sz="2800" dirty="0" smtClean="0">
                <a:solidFill>
                  <a:srgbClr val="0033CC"/>
                </a:solidFill>
                <a:latin typeface="Simplified Arabic" panose="02020603050405020304" pitchFamily="18" charset="-78"/>
                <a:cs typeface="Simplified Arabic" panose="02020603050405020304" pitchFamily="18" charset="-78"/>
              </a:rPr>
              <a:t>هي </a:t>
            </a:r>
            <a:r>
              <a:rPr lang="ar-SA" sz="2800" dirty="0">
                <a:solidFill>
                  <a:srgbClr val="0033CC"/>
                </a:solidFill>
                <a:latin typeface="Simplified Arabic" panose="02020603050405020304" pitchFamily="18" charset="-78"/>
                <a:cs typeface="Simplified Arabic" panose="02020603050405020304" pitchFamily="18" charset="-78"/>
              </a:rPr>
              <a:t>عبارة عن عملية التخطيط والاستعداد لإنجاز مشروع  إبداعي معين وذلك </a:t>
            </a:r>
            <a:r>
              <a:rPr lang="ar-SA" sz="2800" dirty="0" smtClean="0">
                <a:solidFill>
                  <a:srgbClr val="0033CC"/>
                </a:solidFill>
                <a:latin typeface="Simplified Arabic" panose="02020603050405020304" pitchFamily="18" charset="-78"/>
                <a:cs typeface="Simplified Arabic" panose="02020603050405020304" pitchFamily="18" charset="-78"/>
              </a:rPr>
              <a:t>بال</a:t>
            </a:r>
            <a:r>
              <a:rPr lang="ar-JO" sz="2800" dirty="0">
                <a:solidFill>
                  <a:srgbClr val="0033CC"/>
                </a:solidFill>
                <a:latin typeface="Simplified Arabic" panose="02020603050405020304" pitchFamily="18" charset="-78"/>
                <a:cs typeface="Simplified Arabic" panose="02020603050405020304" pitchFamily="18" charset="-78"/>
              </a:rPr>
              <a:t>إ</a:t>
            </a:r>
            <a:r>
              <a:rPr lang="ar-SA" sz="2800" dirty="0" smtClean="0">
                <a:solidFill>
                  <a:srgbClr val="0033CC"/>
                </a:solidFill>
                <a:latin typeface="Simplified Arabic" panose="02020603050405020304" pitchFamily="18" charset="-78"/>
                <a:cs typeface="Simplified Arabic" panose="02020603050405020304" pitchFamily="18" charset="-78"/>
              </a:rPr>
              <a:t>ستفادة </a:t>
            </a:r>
            <a:r>
              <a:rPr lang="ar-SA" sz="2800" dirty="0">
                <a:solidFill>
                  <a:srgbClr val="0033CC"/>
                </a:solidFill>
                <a:latin typeface="Simplified Arabic" panose="02020603050405020304" pitchFamily="18" charset="-78"/>
                <a:cs typeface="Simplified Arabic" panose="02020603050405020304" pitchFamily="18" charset="-78"/>
              </a:rPr>
              <a:t>من الموارد المتاحة وتنظيمها مع </a:t>
            </a:r>
            <a:r>
              <a:rPr lang="ar-SA" sz="2800" dirty="0" smtClean="0">
                <a:solidFill>
                  <a:srgbClr val="0033CC"/>
                </a:solidFill>
                <a:latin typeface="Simplified Arabic" panose="02020603050405020304" pitchFamily="18" charset="-78"/>
                <a:cs typeface="Simplified Arabic" panose="02020603050405020304" pitchFamily="18" charset="-78"/>
              </a:rPr>
              <a:t>التأثر</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والقدرة </a:t>
            </a:r>
            <a:r>
              <a:rPr lang="ar-SA" sz="2800" dirty="0">
                <a:solidFill>
                  <a:srgbClr val="0033CC"/>
                </a:solidFill>
                <a:latin typeface="Simplified Arabic" panose="02020603050405020304" pitchFamily="18" charset="-78"/>
                <a:cs typeface="Simplified Arabic" panose="02020603050405020304" pitchFamily="18" charset="-78"/>
              </a:rPr>
              <a:t>على تحمل المخاطر المختلفة في سبيل تحقيق الأرباح. </a:t>
            </a:r>
            <a:endParaRPr lang="en-US" sz="2800" dirty="0">
              <a:solidFill>
                <a:srgbClr val="0033CC"/>
              </a:solidFill>
              <a:latin typeface="Simplified Arabic" panose="02020603050405020304" pitchFamily="18" charset="-78"/>
              <a:cs typeface="Simplified Arabic" panose="02020603050405020304" pitchFamily="18" charset="-78"/>
            </a:endParaRPr>
          </a:p>
          <a:p>
            <a:pPr algn="just" rtl="1"/>
            <a:r>
              <a:rPr lang="ar-SA" sz="2800" dirty="0">
                <a:solidFill>
                  <a:srgbClr val="0033CC"/>
                </a:solidFill>
                <a:latin typeface="Simplified Arabic" panose="02020603050405020304" pitchFamily="18" charset="-78"/>
                <a:cs typeface="Simplified Arabic" panose="02020603050405020304" pitchFamily="18" charset="-78"/>
              </a:rPr>
              <a:t>ومن الممكن أن يكون هذا المشروع، إنشاء مشروع جديد، أو </a:t>
            </a:r>
            <a:r>
              <a:rPr lang="ar-SA" sz="2800" dirty="0" smtClean="0">
                <a:solidFill>
                  <a:srgbClr val="0033CC"/>
                </a:solidFill>
                <a:latin typeface="Simplified Arabic" panose="02020603050405020304" pitchFamily="18" charset="-78"/>
                <a:cs typeface="Simplified Arabic" panose="02020603050405020304" pitchFamily="18" charset="-78"/>
              </a:rPr>
              <a:t>مشروع قائم</a:t>
            </a:r>
            <a:r>
              <a:rPr lang="ar-JO" sz="2800" dirty="0" smtClean="0">
                <a:solidFill>
                  <a:srgbClr val="0033CC"/>
                </a:solidFill>
                <a:latin typeface="Simplified Arabic" panose="02020603050405020304" pitchFamily="18" charset="-78"/>
                <a:cs typeface="Simplified Arabic" panose="02020603050405020304" pitchFamily="18" charset="-78"/>
              </a:rPr>
              <a:t> يتم </a:t>
            </a:r>
            <a:r>
              <a:rPr lang="ar-SA" sz="2800" dirty="0" smtClean="0">
                <a:solidFill>
                  <a:srgbClr val="0033CC"/>
                </a:solidFill>
                <a:latin typeface="Simplified Arabic" panose="02020603050405020304" pitchFamily="18" charset="-78"/>
                <a:cs typeface="Simplified Arabic" panose="02020603050405020304" pitchFamily="18" charset="-78"/>
              </a:rPr>
              <a:t>تطوير</a:t>
            </a:r>
            <a:r>
              <a:rPr lang="ar-JO" sz="2800" dirty="0" smtClean="0">
                <a:solidFill>
                  <a:srgbClr val="0033CC"/>
                </a:solidFill>
                <a:latin typeface="Simplified Arabic" panose="02020603050405020304" pitchFamily="18" charset="-78"/>
                <a:cs typeface="Simplified Arabic" panose="02020603050405020304" pitchFamily="18" charset="-78"/>
              </a:rPr>
              <a:t>ه بطريقة غير مسبوقة</a:t>
            </a:r>
            <a:r>
              <a:rPr lang="ar-JO" sz="2800" dirty="0" smtClean="0">
                <a:solidFill>
                  <a:srgbClr val="C00000"/>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عن </a:t>
            </a:r>
            <a:r>
              <a:rPr lang="ar-SA" sz="2800" dirty="0">
                <a:solidFill>
                  <a:srgbClr val="0033CC"/>
                </a:solidFill>
                <a:latin typeface="Simplified Arabic" panose="02020603050405020304" pitchFamily="18" charset="-78"/>
                <a:cs typeface="Simplified Arabic" panose="02020603050405020304" pitchFamily="18" charset="-78"/>
              </a:rPr>
              <a:t>طريق </a:t>
            </a:r>
            <a:r>
              <a:rPr lang="ar-SA" sz="2800" dirty="0" smtClean="0">
                <a:solidFill>
                  <a:srgbClr val="0033CC"/>
                </a:solidFill>
                <a:latin typeface="Simplified Arabic" panose="02020603050405020304" pitchFamily="18" charset="-78"/>
                <a:cs typeface="Simplified Arabic" panose="02020603050405020304" pitchFamily="18" charset="-78"/>
              </a:rPr>
              <a:t>ال</a:t>
            </a:r>
            <a:r>
              <a:rPr lang="ar-JO" sz="2800" dirty="0" smtClean="0">
                <a:solidFill>
                  <a:srgbClr val="0033CC"/>
                </a:solidFill>
                <a:latin typeface="Simplified Arabic" panose="02020603050405020304" pitchFamily="18" charset="-78"/>
                <a:cs typeface="Simplified Arabic" panose="02020603050405020304" pitchFamily="18" charset="-78"/>
              </a:rPr>
              <a:t>إ</a:t>
            </a:r>
            <a:r>
              <a:rPr lang="ar-SA" sz="2800" dirty="0" smtClean="0">
                <a:solidFill>
                  <a:srgbClr val="0033CC"/>
                </a:solidFill>
                <a:latin typeface="Simplified Arabic" panose="02020603050405020304" pitchFamily="18" charset="-78"/>
                <a:cs typeface="Simplified Arabic" panose="02020603050405020304" pitchFamily="18" charset="-78"/>
              </a:rPr>
              <a:t>ستفادة </a:t>
            </a:r>
            <a:r>
              <a:rPr lang="ar-SA" sz="2800" dirty="0">
                <a:solidFill>
                  <a:srgbClr val="0033CC"/>
                </a:solidFill>
                <a:latin typeface="Simplified Arabic" panose="02020603050405020304" pitchFamily="18" charset="-78"/>
                <a:cs typeface="Simplified Arabic" panose="02020603050405020304" pitchFamily="18" charset="-78"/>
              </a:rPr>
              <a:t>من الموارد </a:t>
            </a:r>
            <a:r>
              <a:rPr lang="ar-SA" sz="2800" dirty="0" smtClean="0">
                <a:solidFill>
                  <a:srgbClr val="0033CC"/>
                </a:solidFill>
                <a:latin typeface="Simplified Arabic" panose="02020603050405020304" pitchFamily="18" charset="-78"/>
                <a:cs typeface="Simplified Arabic" panose="02020603050405020304" pitchFamily="18" charset="-78"/>
              </a:rPr>
              <a:t>المتاحة</a:t>
            </a:r>
            <a:r>
              <a:rPr lang="ar-JO" sz="2800" dirty="0" err="1"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و</a:t>
            </a:r>
            <a:r>
              <a:rPr lang="ar-JO" sz="2800" dirty="0" smtClean="0">
                <a:solidFill>
                  <a:srgbClr val="0033CC"/>
                </a:solidFill>
                <a:latin typeface="Simplified Arabic" panose="02020603050405020304" pitchFamily="18" charset="-78"/>
                <a:cs typeface="Simplified Arabic" panose="02020603050405020304" pitchFamily="18" charset="-78"/>
              </a:rPr>
              <a:t>الإنجازات السابقة في </a:t>
            </a:r>
            <a:r>
              <a:rPr lang="ar-SA" sz="2800" dirty="0" smtClean="0">
                <a:solidFill>
                  <a:srgbClr val="0033CC"/>
                </a:solidFill>
                <a:latin typeface="Simplified Arabic" panose="02020603050405020304" pitchFamily="18" charset="-78"/>
                <a:cs typeface="Simplified Arabic" panose="02020603050405020304" pitchFamily="18" charset="-78"/>
              </a:rPr>
              <a:t>العمل</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ورأس </a:t>
            </a:r>
            <a:r>
              <a:rPr lang="ar-SA" sz="2800" dirty="0">
                <a:solidFill>
                  <a:srgbClr val="0033CC"/>
                </a:solidFill>
                <a:latin typeface="Simplified Arabic" panose="02020603050405020304" pitchFamily="18" charset="-78"/>
                <a:cs typeface="Simplified Arabic" panose="02020603050405020304" pitchFamily="18" charset="-78"/>
              </a:rPr>
              <a:t>المال الذي يساهم في الحصول على الربح .</a:t>
            </a:r>
            <a:endParaRPr lang="en-US" sz="2800" dirty="0">
              <a:solidFill>
                <a:srgbClr val="0033CC"/>
              </a:solidFill>
              <a:latin typeface="Simplified Arabic" panose="02020603050405020304" pitchFamily="18" charset="-78"/>
              <a:cs typeface="Simplified Arabic" panose="02020603050405020304" pitchFamily="18" charset="-78"/>
            </a:endParaRPr>
          </a:p>
          <a:p>
            <a:pPr algn="just" rtl="1"/>
            <a:r>
              <a:rPr lang="ar-SA" sz="2800" b="1" dirty="0">
                <a:solidFill>
                  <a:srgbClr val="C00000"/>
                </a:solidFill>
                <a:latin typeface="Simplified Arabic" panose="02020603050405020304" pitchFamily="18" charset="-78"/>
                <a:cs typeface="Simplified Arabic" panose="02020603050405020304" pitchFamily="18" charset="-78"/>
              </a:rPr>
              <a:t>رأس المال:</a:t>
            </a:r>
            <a:r>
              <a:rPr lang="ar-SA" sz="2800" dirty="0">
                <a:solidFill>
                  <a:srgbClr val="0033CC"/>
                </a:solidFill>
                <a:latin typeface="Simplified Arabic" panose="02020603050405020304" pitchFamily="18" charset="-78"/>
                <a:cs typeface="Simplified Arabic" panose="02020603050405020304" pitchFamily="18" charset="-78"/>
              </a:rPr>
              <a:t> رأس المال </a:t>
            </a:r>
            <a:r>
              <a:rPr lang="ar-SA" sz="2800" dirty="0" smtClean="0">
                <a:solidFill>
                  <a:srgbClr val="0033CC"/>
                </a:solidFill>
                <a:latin typeface="Simplified Arabic" panose="02020603050405020304" pitchFamily="18" charset="-78"/>
                <a:cs typeface="Simplified Arabic" panose="02020603050405020304" pitchFamily="18" charset="-78"/>
              </a:rPr>
              <a:t>المخاطر(الجريء</a:t>
            </a:r>
            <a:r>
              <a:rPr lang="ar-SA" sz="2800" dirty="0">
                <a:solidFill>
                  <a:srgbClr val="0033CC"/>
                </a:solidFill>
                <a:latin typeface="Simplified Arabic" panose="02020603050405020304" pitchFamily="18" charset="-78"/>
                <a:cs typeface="Simplified Arabic" panose="02020603050405020304" pitchFamily="18" charset="-78"/>
              </a:rPr>
              <a:t>)، المستثمرين </a:t>
            </a:r>
            <a:r>
              <a:rPr lang="ar-SA" sz="2800" dirty="0" smtClean="0">
                <a:solidFill>
                  <a:srgbClr val="0033CC"/>
                </a:solidFill>
                <a:latin typeface="Simplified Arabic" panose="02020603050405020304" pitchFamily="18" charset="-78"/>
                <a:cs typeface="Simplified Arabic" panose="02020603050405020304" pitchFamily="18" charset="-78"/>
              </a:rPr>
              <a:t>المشاركين(عائد </a:t>
            </a:r>
            <a:r>
              <a:rPr lang="ar-SA" sz="2800" dirty="0">
                <a:solidFill>
                  <a:srgbClr val="0033CC"/>
                </a:solidFill>
                <a:latin typeface="Simplified Arabic" panose="02020603050405020304" pitchFamily="18" charset="-78"/>
                <a:cs typeface="Simplified Arabic" panose="02020603050405020304" pitchFamily="18" charset="-78"/>
              </a:rPr>
              <a:t>20-30%)؛ وذلك لزيادة رأس المال لبدء المشروع </a:t>
            </a:r>
            <a:r>
              <a:rPr lang="ar-SA" sz="2800" dirty="0" smtClean="0">
                <a:solidFill>
                  <a:srgbClr val="0033CC"/>
                </a:solidFill>
                <a:latin typeface="Simplified Arabic" panose="02020603050405020304" pitchFamily="18" charset="-78"/>
                <a:cs typeface="Simplified Arabic" panose="02020603050405020304" pitchFamily="18" charset="-78"/>
              </a:rPr>
              <a:t>الجديد</a:t>
            </a:r>
            <a:r>
              <a:rPr lang="ar-JO" sz="2800" dirty="0" smtClean="0">
                <a:solidFill>
                  <a:srgbClr val="0033CC"/>
                </a:solidFill>
                <a:latin typeface="Simplified Arabic" panose="02020603050405020304" pitchFamily="18" charset="-78"/>
                <a:cs typeface="Simplified Arabic" panose="02020603050405020304" pitchFamily="18" charset="-78"/>
              </a:rPr>
              <a:t> أو تطوير المشروع القائم</a:t>
            </a:r>
            <a:r>
              <a:rPr lang="ar-SA" sz="2800" dirty="0" smtClean="0">
                <a:solidFill>
                  <a:srgbClr val="0033CC"/>
                </a:solidFill>
                <a:latin typeface="Simplified Arabic" panose="02020603050405020304" pitchFamily="18" charset="-78"/>
                <a:cs typeface="Simplified Arabic" panose="02020603050405020304" pitchFamily="18" charset="-78"/>
              </a:rPr>
              <a:t>.</a:t>
            </a:r>
            <a:endParaRPr lang="ar-JO" sz="2800" dirty="0" smtClean="0">
              <a:solidFill>
                <a:srgbClr val="0033CC"/>
              </a:solidFill>
              <a:latin typeface="Simplified Arabic" panose="02020603050405020304" pitchFamily="18" charset="-78"/>
              <a:cs typeface="Simplified Arabic" panose="02020603050405020304" pitchFamily="18" charset="-78"/>
            </a:endParaRPr>
          </a:p>
          <a:p>
            <a:pPr algn="just" rtl="1"/>
            <a:endParaRPr lang="en-US" sz="2800" dirty="0">
              <a:solidFill>
                <a:srgbClr val="0033CC"/>
              </a:solidFill>
              <a:latin typeface="Simplified Arabic" panose="02020603050405020304" pitchFamily="18" charset="-78"/>
              <a:cs typeface="Simplified Arabic" panose="02020603050405020304" pitchFamily="18" charset="-78"/>
            </a:endParaRPr>
          </a:p>
          <a:p>
            <a:pPr algn="just" rtl="1"/>
            <a:r>
              <a:rPr lang="ar-SA" sz="2800" b="1" dirty="0">
                <a:solidFill>
                  <a:srgbClr val="C00000"/>
                </a:solidFill>
                <a:latin typeface="Simplified Arabic" panose="02020603050405020304" pitchFamily="18" charset="-78"/>
                <a:cs typeface="Simplified Arabic" panose="02020603050405020304" pitchFamily="18" charset="-78"/>
              </a:rPr>
              <a:t>المؤسسات الداعمة: </a:t>
            </a:r>
            <a:r>
              <a:rPr lang="ar-SA" sz="2800" dirty="0">
                <a:solidFill>
                  <a:srgbClr val="0033CC"/>
                </a:solidFill>
                <a:latin typeface="Simplified Arabic" panose="02020603050405020304" pitchFamily="18" charset="-78"/>
                <a:cs typeface="Simplified Arabic" panose="02020603050405020304" pitchFamily="18" charset="-78"/>
              </a:rPr>
              <a:t>هيئات حكومية معنية، حاضنات أعمال، هيئات وصناديق دعم علمية، منظمات غير ربحية (</a:t>
            </a:r>
            <a:r>
              <a:rPr lang="en-US" sz="2800" dirty="0">
                <a:solidFill>
                  <a:srgbClr val="0033CC"/>
                </a:solidFill>
                <a:latin typeface="Simplified Arabic" panose="02020603050405020304" pitchFamily="18" charset="-78"/>
                <a:cs typeface="Simplified Arabic" panose="02020603050405020304" pitchFamily="18" charset="-78"/>
              </a:rPr>
              <a:t>NGO’s</a:t>
            </a:r>
            <a:r>
              <a:rPr lang="ar-SA"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algn="r" rtl="1"/>
            <a:endParaRPr lang="en-US" sz="28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42" y="0"/>
            <a:ext cx="130895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54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839200" cy="6771084"/>
          </a:xfrm>
          <a:prstGeom prst="rect">
            <a:avLst/>
          </a:prstGeom>
          <a:noFill/>
        </p:spPr>
        <p:txBody>
          <a:bodyPr wrap="square" rtlCol="0">
            <a:spAutoFit/>
          </a:bodyPr>
          <a:lstStyle/>
          <a:p>
            <a:pPr algn="just" rtl="1"/>
            <a:r>
              <a:rPr lang="ar-JO" sz="2800" dirty="0">
                <a:solidFill>
                  <a:srgbClr val="0033CC"/>
                </a:solidFill>
                <a:latin typeface="Simplified Arabic" panose="02020603050405020304" pitchFamily="18" charset="-78"/>
                <a:cs typeface="Simplified Arabic" panose="02020603050405020304" pitchFamily="18" charset="-78"/>
              </a:rPr>
              <a:t>ويمكن أيضًا تعريف ريادة </a:t>
            </a:r>
            <a:r>
              <a:rPr lang="ar-JO" sz="2800" dirty="0" smtClean="0">
                <a:solidFill>
                  <a:srgbClr val="0033CC"/>
                </a:solidFill>
                <a:latin typeface="Simplified Arabic" panose="02020603050405020304" pitchFamily="18" charset="-78"/>
                <a:cs typeface="Simplified Arabic" panose="02020603050405020304" pitchFamily="18" charset="-78"/>
              </a:rPr>
              <a:t>الأعمال(من </a:t>
            </a:r>
            <a:r>
              <a:rPr lang="ar-JO" sz="2800" dirty="0">
                <a:solidFill>
                  <a:srgbClr val="0033CC"/>
                </a:solidFill>
                <a:latin typeface="Simplified Arabic" panose="02020603050405020304" pitchFamily="18" charset="-78"/>
                <a:cs typeface="Simplified Arabic" panose="02020603050405020304" pitchFamily="18" charset="-78"/>
              </a:rPr>
              <a:t>منظور الإقتصاد السياسي) بأنها أسلوب وأدوات ومهارات تساهم في توفير إطار لكيفية تحويل أفكار الخطط الإستراتيجية إلى أعمال ومشاريع وأنشطة مختلفة، مرورًا بكافة مراحل التأسيس والنمو والتمويل وإدارة الموارد بطرق فعّالة وغير تقليدية، مع الحرص على الإستمرارية من أجل تحقيق الأرباح مع تقدير المخاطر المترتبة على ذلك، </a:t>
            </a:r>
            <a:r>
              <a:rPr lang="ar-JO" sz="2800" dirty="0" smtClean="0">
                <a:solidFill>
                  <a:srgbClr val="0033CC"/>
                </a:solidFill>
                <a:latin typeface="Simplified Arabic" panose="02020603050405020304" pitchFamily="18" charset="-78"/>
                <a:cs typeface="Simplified Arabic" panose="02020603050405020304" pitchFamily="18" charset="-78"/>
              </a:rPr>
              <a:t>وكذلك الاستقلال المالي. وتنمية </a:t>
            </a:r>
            <a:r>
              <a:rPr lang="ar-JO" sz="2800" dirty="0">
                <a:solidFill>
                  <a:srgbClr val="0033CC"/>
                </a:solidFill>
                <a:latin typeface="Simplified Arabic" panose="02020603050405020304" pitchFamily="18" charset="-78"/>
                <a:cs typeface="Simplified Arabic" panose="02020603050405020304" pitchFamily="18" charset="-78"/>
              </a:rPr>
              <a:t>للمشروع تؤدي إلى الألفة والإنطباع الإيجابي لدى كافة الأطراف من عملاء وموردين ومستثمرين وغيرهم</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algn="just" rtl="1"/>
            <a:endParaRPr lang="ar-JO" sz="1200" dirty="0" smtClean="0">
              <a:solidFill>
                <a:srgbClr val="0033CC"/>
              </a:solidFill>
              <a:latin typeface="Simplified Arabic" panose="02020603050405020304" pitchFamily="18" charset="-78"/>
              <a:cs typeface="Simplified Arabic" panose="02020603050405020304" pitchFamily="18" charset="-78"/>
            </a:endParaRPr>
          </a:p>
          <a:p>
            <a:pPr algn="ctr" rtl="1"/>
            <a:r>
              <a:rPr lang="en-US" sz="2600" b="1" dirty="0" smtClean="0">
                <a:solidFill>
                  <a:srgbClr val="0033CC"/>
                </a:solidFill>
              </a:rPr>
              <a:t>“ </a:t>
            </a:r>
            <a:r>
              <a:rPr lang="ar-JO" sz="2600" b="1" dirty="0" smtClean="0">
                <a:solidFill>
                  <a:srgbClr val="0033CC"/>
                </a:solidFill>
              </a:rPr>
              <a:t> </a:t>
            </a:r>
            <a:r>
              <a:rPr lang="ar-JO" sz="2600" b="1" dirty="0" smtClean="0">
                <a:solidFill>
                  <a:srgbClr val="C00000"/>
                </a:solidFill>
              </a:rPr>
              <a:t>إنشاء عمل حر يتسم بالإبداع ويتصف بالمخاطرة</a:t>
            </a:r>
            <a:r>
              <a:rPr lang="en-US" sz="2600" b="1" dirty="0" smtClean="0">
                <a:solidFill>
                  <a:srgbClr val="0033CC"/>
                </a:solidFill>
              </a:rPr>
              <a:t> “</a:t>
            </a:r>
            <a:r>
              <a:rPr lang="en-US" sz="2600" b="1" dirty="0" smtClean="0">
                <a:solidFill>
                  <a:srgbClr val="C00000"/>
                </a:solidFill>
                <a:latin typeface="Simplified Arabic" panose="02020603050405020304" pitchFamily="18" charset="-78"/>
                <a:cs typeface="Simplified Arabic" panose="02020603050405020304" pitchFamily="18" charset="-78"/>
              </a:rPr>
              <a:t> </a:t>
            </a:r>
          </a:p>
          <a:p>
            <a:pPr algn="ctr" rtl="1"/>
            <a:endParaRPr lang="ar-JO" sz="1200" b="1" dirty="0" smtClean="0">
              <a:solidFill>
                <a:srgbClr val="C00000"/>
              </a:solidFill>
              <a:latin typeface="Simplified Arabic" panose="02020603050405020304" pitchFamily="18" charset="-78"/>
              <a:cs typeface="Simplified Arabic" panose="02020603050405020304" pitchFamily="18" charset="-78"/>
            </a:endParaRPr>
          </a:p>
          <a:p>
            <a:pPr algn="ctr"/>
            <a:r>
              <a:rPr lang="en-US" sz="2600" b="1" dirty="0" smtClean="0">
                <a:solidFill>
                  <a:srgbClr val="0033CC"/>
                </a:solidFill>
              </a:rPr>
              <a:t>“  Process </a:t>
            </a:r>
            <a:r>
              <a:rPr lang="en-US" sz="2600" b="1" dirty="0">
                <a:solidFill>
                  <a:srgbClr val="0033CC"/>
                </a:solidFill>
              </a:rPr>
              <a:t>of </a:t>
            </a:r>
            <a:r>
              <a:rPr lang="en-US" sz="2600" b="1" dirty="0">
                <a:solidFill>
                  <a:srgbClr val="C00000"/>
                </a:solidFill>
              </a:rPr>
              <a:t>creating something new</a:t>
            </a:r>
            <a:r>
              <a:rPr lang="en-US" sz="2600" b="1" dirty="0"/>
              <a:t> </a:t>
            </a:r>
            <a:r>
              <a:rPr lang="en-US" sz="2600" b="1" dirty="0">
                <a:solidFill>
                  <a:srgbClr val="0033CC"/>
                </a:solidFill>
              </a:rPr>
              <a:t>and</a:t>
            </a:r>
          </a:p>
          <a:p>
            <a:pPr algn="ctr"/>
            <a:r>
              <a:rPr lang="en-US" sz="2600" b="1" dirty="0">
                <a:solidFill>
                  <a:srgbClr val="C00000"/>
                </a:solidFill>
              </a:rPr>
              <a:t>assuming the risks and </a:t>
            </a:r>
            <a:r>
              <a:rPr lang="en-US" sz="2600" b="1" dirty="0" smtClean="0">
                <a:solidFill>
                  <a:srgbClr val="C00000"/>
                </a:solidFill>
              </a:rPr>
              <a:t>rewards.</a:t>
            </a:r>
            <a:r>
              <a:rPr lang="en-US" sz="2600" b="1" dirty="0" smtClean="0">
                <a:solidFill>
                  <a:srgbClr val="0033CC"/>
                </a:solidFill>
              </a:rPr>
              <a:t> “</a:t>
            </a:r>
            <a:endParaRPr lang="ar-JO" sz="2600" b="1" dirty="0" smtClean="0">
              <a:solidFill>
                <a:srgbClr val="C00000"/>
              </a:solidFill>
            </a:endParaRPr>
          </a:p>
          <a:p>
            <a:pPr algn="ctr"/>
            <a:endParaRPr lang="en-US" sz="1200" b="1" dirty="0" smtClean="0">
              <a:solidFill>
                <a:srgbClr val="0033CC"/>
              </a:solidFill>
            </a:endParaRPr>
          </a:p>
          <a:p>
            <a:pPr algn="ctr"/>
            <a:r>
              <a:rPr lang="en-US" sz="2600" b="1" dirty="0" smtClean="0">
                <a:solidFill>
                  <a:srgbClr val="0033CC"/>
                </a:solidFill>
              </a:rPr>
              <a:t>“</a:t>
            </a:r>
            <a:r>
              <a:rPr lang="en-US" sz="2600" b="1" dirty="0">
                <a:solidFill>
                  <a:srgbClr val="0033CC"/>
                </a:solidFill>
              </a:rPr>
              <a:t>It is </a:t>
            </a:r>
            <a:r>
              <a:rPr lang="en-US" sz="2600" b="1" dirty="0">
                <a:solidFill>
                  <a:srgbClr val="C00000"/>
                </a:solidFill>
              </a:rPr>
              <a:t>destroying the old</a:t>
            </a:r>
            <a:r>
              <a:rPr lang="en-US" sz="2600" b="1" dirty="0">
                <a:solidFill>
                  <a:srgbClr val="0033CC"/>
                </a:solidFill>
              </a:rPr>
              <a:t> order</a:t>
            </a:r>
          </a:p>
          <a:p>
            <a:pPr algn="ctr"/>
            <a:r>
              <a:rPr lang="en-US" sz="2600" b="1" dirty="0">
                <a:solidFill>
                  <a:srgbClr val="0033CC"/>
                </a:solidFill>
              </a:rPr>
              <a:t>and </a:t>
            </a:r>
            <a:r>
              <a:rPr lang="en-US" sz="2600" b="1" dirty="0">
                <a:solidFill>
                  <a:srgbClr val="C00000"/>
                </a:solidFill>
              </a:rPr>
              <a:t>creating new</a:t>
            </a:r>
            <a:r>
              <a:rPr lang="en-US" sz="2600" b="1" dirty="0">
                <a:solidFill>
                  <a:srgbClr val="0033CC"/>
                </a:solidFill>
              </a:rPr>
              <a:t> ones.”</a:t>
            </a:r>
            <a:endParaRPr lang="ar-JO" sz="2600" b="1" dirty="0" smtClean="0">
              <a:solidFill>
                <a:srgbClr val="0033CC"/>
              </a:solidFill>
              <a:latin typeface="Simplified Arabic" panose="02020603050405020304" pitchFamily="18" charset="-78"/>
              <a:cs typeface="Simplified Arabic" panose="02020603050405020304" pitchFamily="18" charset="-78"/>
            </a:endParaRPr>
          </a:p>
          <a:p>
            <a:pPr algn="just" rtl="1"/>
            <a:endParaRPr lang="en-US" sz="2800" dirty="0">
              <a:solidFill>
                <a:srgbClr val="0033CC"/>
              </a:solidFill>
              <a:latin typeface="Simplified Arabic" panose="02020603050405020304" pitchFamily="18" charset="-78"/>
              <a:cs typeface="Simplified Arabic" panose="02020603050405020304" pitchFamily="18" charset="-78"/>
            </a:endParaRPr>
          </a:p>
          <a:p>
            <a:pPr algn="just" rtl="1"/>
            <a:endParaRPr lang="en-US" sz="2800" dirty="0">
              <a:solidFill>
                <a:srgbClr val="0033CC"/>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1676400" y="228600"/>
            <a:ext cx="6175088" cy="646331"/>
          </a:xfrm>
          <a:prstGeom prst="rect">
            <a:avLst/>
          </a:prstGeom>
        </p:spPr>
        <p:txBody>
          <a:bodyPr wrap="none">
            <a:spAutoFit/>
          </a:bodyPr>
          <a:lstStyle/>
          <a:p>
            <a:pPr algn="ctr" rtl="1"/>
            <a:r>
              <a:rPr lang="ar-SA" sz="3600" b="1" dirty="0">
                <a:solidFill>
                  <a:srgbClr val="C00000"/>
                </a:solidFill>
                <a:latin typeface="Simplified Arabic" panose="02020603050405020304" pitchFamily="18" charset="-78"/>
                <a:cs typeface="Simplified Arabic" panose="02020603050405020304" pitchFamily="18" charset="-78"/>
              </a:rPr>
              <a:t>ريادة الأعمال</a:t>
            </a:r>
            <a:r>
              <a:rPr lang="ar-JO" sz="3600" b="1" dirty="0">
                <a:solidFill>
                  <a:srgbClr val="C00000"/>
                </a:solidFill>
                <a:latin typeface="Simplified Arabic" panose="02020603050405020304" pitchFamily="18" charset="-78"/>
                <a:cs typeface="Simplified Arabic" panose="02020603050405020304" pitchFamily="18" charset="-78"/>
              </a:rPr>
              <a:t> (</a:t>
            </a:r>
            <a:r>
              <a:rPr lang="en-US" sz="3600" b="1" dirty="0">
                <a:solidFill>
                  <a:srgbClr val="C00000"/>
                </a:solidFill>
                <a:latin typeface="Simplified Arabic" panose="02020603050405020304" pitchFamily="18" charset="-78"/>
                <a:cs typeface="Simplified Arabic" panose="02020603050405020304" pitchFamily="18" charset="-78"/>
              </a:rPr>
              <a:t>Entrepreneurship</a:t>
            </a:r>
            <a:r>
              <a:rPr lang="ar-JO" sz="3600" b="1" dirty="0">
                <a:solidFill>
                  <a:srgbClr val="C00000"/>
                </a:solidFill>
                <a:latin typeface="Simplified Arabic" panose="02020603050405020304" pitchFamily="18" charset="-78"/>
                <a:cs typeface="Simplified Arabic" panose="02020603050405020304" pitchFamily="18" charset="-78"/>
              </a:rPr>
              <a:t>)</a:t>
            </a:r>
            <a:r>
              <a:rPr lang="en-US" sz="3600" b="1" dirty="0">
                <a:solidFill>
                  <a:srgbClr val="C00000"/>
                </a:solidFill>
                <a:latin typeface="Simplified Arabic" panose="02020603050405020304" pitchFamily="18" charset="-78"/>
                <a:cs typeface="Simplified Arabic" panose="02020603050405020304" pitchFamily="18" charset="-78"/>
              </a:rPr>
              <a:t> </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436" y="4800600"/>
            <a:ext cx="1336964" cy="124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097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32570"/>
            <a:ext cx="8686800" cy="3539430"/>
          </a:xfrm>
          <a:prstGeom prst="rect">
            <a:avLst/>
          </a:prstGeom>
          <a:noFill/>
        </p:spPr>
        <p:txBody>
          <a:bodyPr wrap="square" rtlCol="0">
            <a:spAutoFit/>
          </a:bodyPr>
          <a:lstStyle/>
          <a:p>
            <a:pPr algn="just" rtl="1"/>
            <a:r>
              <a:rPr lang="ar-JO" sz="2800" dirty="0">
                <a:solidFill>
                  <a:srgbClr val="0033CC"/>
                </a:solidFill>
                <a:latin typeface="Simplified Arabic" panose="02020603050405020304" pitchFamily="18" charset="-78"/>
                <a:cs typeface="Simplified Arabic" panose="02020603050405020304" pitchFamily="18" charset="-78"/>
              </a:rPr>
              <a:t>تتمركز ريادة الأعمال حول المخاطرة في تطبيق الأفكار ووضعها محل </a:t>
            </a:r>
            <a:r>
              <a:rPr lang="ar-JO" sz="2800" dirty="0" smtClean="0">
                <a:solidFill>
                  <a:srgbClr val="0033CC"/>
                </a:solidFill>
                <a:latin typeface="Simplified Arabic" panose="02020603050405020304" pitchFamily="18" charset="-78"/>
                <a:cs typeface="Simplified Arabic" panose="02020603050405020304" pitchFamily="18" charset="-78"/>
              </a:rPr>
              <a:t>التنفيذ وذلك بإعطائها مزيد من الوقت والجهد ورأس المال في مخاطرة غير مضمونة</a:t>
            </a:r>
          </a:p>
          <a:p>
            <a:pPr algn="just" rtl="1"/>
            <a:r>
              <a:rPr lang="ar-JO" sz="2800" dirty="0" smtClean="0">
                <a:solidFill>
                  <a:srgbClr val="0033CC"/>
                </a:solidFill>
                <a:latin typeface="Simplified Arabic" panose="02020603050405020304" pitchFamily="18" charset="-78"/>
                <a:cs typeface="Simplified Arabic" panose="02020603050405020304" pitchFamily="18" charset="-78"/>
              </a:rPr>
              <a:t>وعدم الضمان ثلاثة أنواع:</a:t>
            </a:r>
          </a:p>
          <a:p>
            <a:pPr marL="457200" indent="-457200" algn="just" rtl="1">
              <a:buFont typeface="Wingdings" panose="05000000000000000000" pitchFamily="2" charset="2"/>
              <a:buChar char="q"/>
            </a:pPr>
            <a:r>
              <a:rPr lang="ar-JO" sz="2800" dirty="0">
                <a:solidFill>
                  <a:srgbClr val="0033CC"/>
                </a:solidFill>
                <a:latin typeface="Simplified Arabic" panose="02020603050405020304" pitchFamily="18" charset="-78"/>
                <a:cs typeface="Simplified Arabic" panose="02020603050405020304" pitchFamily="18" charset="-78"/>
              </a:rPr>
              <a:t> </a:t>
            </a:r>
            <a:r>
              <a:rPr lang="ar-JO" sz="2800" dirty="0" smtClean="0">
                <a:solidFill>
                  <a:srgbClr val="0033CC"/>
                </a:solidFill>
                <a:latin typeface="Simplified Arabic" panose="02020603050405020304" pitchFamily="18" charset="-78"/>
                <a:cs typeface="Simplified Arabic" panose="02020603050405020304" pitchFamily="18" charset="-78"/>
              </a:rPr>
              <a:t>المخاطرة ( </a:t>
            </a:r>
            <a:r>
              <a:rPr lang="ar-JO" sz="2800" dirty="0" smtClean="0">
                <a:solidFill>
                  <a:srgbClr val="C00000"/>
                </a:solidFill>
                <a:latin typeface="Simplified Arabic" panose="02020603050405020304" pitchFamily="18" charset="-78"/>
                <a:cs typeface="Simplified Arabic" panose="02020603050405020304" pitchFamily="18" charset="-78"/>
              </a:rPr>
              <a:t>يمكن قياسها إحصائيًا</a:t>
            </a:r>
            <a:r>
              <a:rPr lang="ar-JO" sz="2800" dirty="0" smtClean="0">
                <a:solidFill>
                  <a:srgbClr val="0033CC"/>
                </a:solidFill>
                <a:latin typeface="Simplified Arabic" panose="02020603050405020304" pitchFamily="18" charset="-78"/>
                <a:cs typeface="Simplified Arabic" panose="02020603050405020304" pitchFamily="18" charset="-78"/>
              </a:rPr>
              <a:t>).</a:t>
            </a:r>
          </a:p>
          <a:p>
            <a:pPr marL="457200" indent="-457200" algn="just" rtl="1">
              <a:buFont typeface="Wingdings" panose="05000000000000000000"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الإلتباس( </a:t>
            </a:r>
            <a:r>
              <a:rPr lang="ar-JO" sz="2800" dirty="0">
                <a:solidFill>
                  <a:srgbClr val="C00000"/>
                </a:solidFill>
                <a:latin typeface="Simplified Arabic" panose="02020603050405020304" pitchFamily="18" charset="-78"/>
                <a:cs typeface="Simplified Arabic" panose="02020603050405020304" pitchFamily="18" charset="-78"/>
              </a:rPr>
              <a:t>يصعب قياسها إحصائيًا</a:t>
            </a:r>
            <a:r>
              <a:rPr lang="ar-JO" sz="2800" dirty="0" smtClean="0">
                <a:solidFill>
                  <a:srgbClr val="0033CC"/>
                </a:solidFill>
                <a:latin typeface="Simplified Arabic" panose="02020603050405020304" pitchFamily="18" charset="-78"/>
                <a:cs typeface="Simplified Arabic" panose="02020603050405020304" pitchFamily="18" charset="-78"/>
              </a:rPr>
              <a:t>).</a:t>
            </a:r>
          </a:p>
          <a:p>
            <a:pPr marL="457200" indent="-457200" algn="just" rtl="1">
              <a:buFont typeface="Wingdings" panose="05000000000000000000" pitchFamily="2" charset="2"/>
              <a:buChar char="q"/>
            </a:pPr>
            <a:r>
              <a:rPr lang="ar-JO" sz="2800" dirty="0">
                <a:solidFill>
                  <a:srgbClr val="0033CC"/>
                </a:solidFill>
                <a:latin typeface="Simplified Arabic" panose="02020603050405020304" pitchFamily="18" charset="-78"/>
                <a:cs typeface="Simplified Arabic" panose="02020603050405020304" pitchFamily="18" charset="-78"/>
              </a:rPr>
              <a:t>عدم الضمان الفعلي- عدم اليقين الفعلي(</a:t>
            </a:r>
            <a:r>
              <a:rPr lang="en-US" sz="2800" dirty="0" err="1" smtClean="0">
                <a:solidFill>
                  <a:srgbClr val="0033CC"/>
                </a:solidFill>
                <a:latin typeface="Simplified Arabic" panose="02020603050405020304" pitchFamily="18" charset="-78"/>
                <a:cs typeface="Simplified Arabic" panose="02020603050405020304" pitchFamily="18" charset="-78"/>
              </a:rPr>
              <a:t>Knightian</a:t>
            </a:r>
            <a:r>
              <a:rPr lang="en-US" sz="2800" dirty="0" smtClean="0">
                <a:solidFill>
                  <a:srgbClr val="0033CC"/>
                </a:solidFill>
                <a:latin typeface="Simplified Arabic" panose="02020603050405020304" pitchFamily="18" charset="-78"/>
                <a:cs typeface="Simplified Arabic" panose="02020603050405020304" pitchFamily="18" charset="-78"/>
              </a:rPr>
              <a:t> Uncertainty</a:t>
            </a:r>
            <a:r>
              <a:rPr lang="ar-JO" sz="2800" dirty="0" smtClean="0">
                <a:solidFill>
                  <a:srgbClr val="0033CC"/>
                </a:solidFill>
                <a:latin typeface="Simplified Arabic" panose="02020603050405020304" pitchFamily="18" charset="-78"/>
                <a:cs typeface="Simplified Arabic" panose="02020603050405020304" pitchFamily="18" charset="-78"/>
              </a:rPr>
              <a:t>)</a:t>
            </a:r>
          </a:p>
          <a:p>
            <a:pPr algn="ctr" rtl="1"/>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مستحيل تقديرها أو توقعها إحصائيًا</a:t>
            </a:r>
            <a:r>
              <a:rPr lang="ar-JO" sz="2800" dirty="0" smtClean="0">
                <a:solidFill>
                  <a:srgbClr val="0033CC"/>
                </a:solidFill>
                <a:latin typeface="Simplified Arabic" panose="02020603050405020304" pitchFamily="18" charset="-78"/>
                <a:cs typeface="Simplified Arabic" panose="02020603050405020304" pitchFamily="18" charset="-78"/>
              </a:rPr>
              <a:t>).</a:t>
            </a:r>
          </a:p>
          <a:p>
            <a:pPr algn="r" rtl="1"/>
            <a:endParaRPr lang="ar-JO" sz="2800" dirty="0" smtClean="0">
              <a:solidFill>
                <a:srgbClr val="0033CC"/>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1676400" y="304800"/>
            <a:ext cx="6175088" cy="646331"/>
          </a:xfrm>
          <a:prstGeom prst="rect">
            <a:avLst/>
          </a:prstGeom>
        </p:spPr>
        <p:txBody>
          <a:bodyPr wrap="none">
            <a:spAutoFit/>
          </a:bodyPr>
          <a:lstStyle/>
          <a:p>
            <a:pPr algn="ctr" rtl="1"/>
            <a:r>
              <a:rPr lang="ar-SA" sz="3600" b="1" dirty="0">
                <a:solidFill>
                  <a:srgbClr val="C00000"/>
                </a:solidFill>
                <a:latin typeface="Simplified Arabic" panose="02020603050405020304" pitchFamily="18" charset="-78"/>
                <a:cs typeface="Simplified Arabic" panose="02020603050405020304" pitchFamily="18" charset="-78"/>
              </a:rPr>
              <a:t>ريادة الأعمال</a:t>
            </a:r>
            <a:r>
              <a:rPr lang="ar-JO" sz="3600" b="1" dirty="0">
                <a:solidFill>
                  <a:srgbClr val="C00000"/>
                </a:solidFill>
                <a:latin typeface="Simplified Arabic" panose="02020603050405020304" pitchFamily="18" charset="-78"/>
                <a:cs typeface="Simplified Arabic" panose="02020603050405020304" pitchFamily="18" charset="-78"/>
              </a:rPr>
              <a:t> (</a:t>
            </a:r>
            <a:r>
              <a:rPr lang="en-US" sz="3600" b="1" dirty="0">
                <a:solidFill>
                  <a:srgbClr val="C00000"/>
                </a:solidFill>
                <a:latin typeface="Simplified Arabic" panose="02020603050405020304" pitchFamily="18" charset="-78"/>
                <a:cs typeface="Simplified Arabic" panose="02020603050405020304" pitchFamily="18" charset="-78"/>
              </a:rPr>
              <a:t>Entrepreneurship</a:t>
            </a:r>
            <a:r>
              <a:rPr lang="ar-JO" sz="3600" b="1" dirty="0">
                <a:solidFill>
                  <a:srgbClr val="C00000"/>
                </a:solidFill>
                <a:latin typeface="Simplified Arabic" panose="02020603050405020304" pitchFamily="18" charset="-78"/>
                <a:cs typeface="Simplified Arabic" panose="02020603050405020304" pitchFamily="18" charset="-78"/>
              </a:rPr>
              <a:t>)</a:t>
            </a:r>
            <a:r>
              <a:rPr lang="en-US" sz="3600" b="1" dirty="0">
                <a:solidFill>
                  <a:srgbClr val="C00000"/>
                </a:solidFill>
                <a:latin typeface="Simplified Arabic" panose="02020603050405020304" pitchFamily="18" charset="-78"/>
                <a:cs typeface="Simplified Arabic" panose="02020603050405020304" pitchFamily="18" charset="-78"/>
              </a:rPr>
              <a:t> </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267200"/>
            <a:ext cx="8610600" cy="2266950"/>
          </a:xfrm>
          <a:prstGeom prst="rect">
            <a:avLst/>
          </a:prstGeom>
          <a:noFill/>
          <a:ln w="57150">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63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28600" y="331649"/>
            <a:ext cx="8763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3600" b="1" dirty="0" smtClean="0">
                <a:solidFill>
                  <a:srgbClr val="C00000"/>
                </a:solidFill>
                <a:latin typeface="Simplified Arabic" panose="02020603050405020304" pitchFamily="18" charset="-78"/>
                <a:cs typeface="Simplified Arabic" panose="02020603050405020304" pitchFamily="18" charset="-78"/>
              </a:rPr>
              <a:t>مميزات ريادة الأعمال</a:t>
            </a:r>
            <a:endParaRPr lang="en-US" sz="3600" b="1" dirty="0" smtClean="0">
              <a:solidFill>
                <a:srgbClr val="C00000"/>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ar-SA" sz="16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إنّ وجود ريادة الأعمال في القطاعات الاقتصاديّة المتنوعة يُشكّل أهمية كبيرة؛ حيث تُساهم بالتأثير على الاقتصاد والفكر الإداريّ ال</a:t>
            </a:r>
            <a:r>
              <a:rPr lang="ar-JO" sz="2800" dirty="0" smtClean="0">
                <a:solidFill>
                  <a:srgbClr val="0033CC"/>
                </a:solidFill>
                <a:latin typeface="Simplified Arabic" panose="02020603050405020304" pitchFamily="18" charset="-78"/>
                <a:cs typeface="Simplified Arabic" panose="02020603050405020304" pitchFamily="18" charset="-78"/>
              </a:rPr>
              <a:t>إ</a:t>
            </a:r>
            <a:r>
              <a:rPr lang="ar-SA" sz="2800" dirty="0" smtClean="0">
                <a:solidFill>
                  <a:srgbClr val="0033CC"/>
                </a:solidFill>
                <a:latin typeface="Simplified Arabic" panose="02020603050405020304" pitchFamily="18" charset="-78"/>
                <a:cs typeface="Simplified Arabic" panose="02020603050405020304" pitchFamily="18" charset="-78"/>
              </a:rPr>
              <a:t>ستراتيجي؛ </a:t>
            </a:r>
            <a:r>
              <a:rPr lang="ar-SA" sz="2800" dirty="0" smtClean="0">
                <a:solidFill>
                  <a:srgbClr val="C00000"/>
                </a:solidFill>
                <a:latin typeface="Simplified Arabic" panose="02020603050405020304" pitchFamily="18" charset="-78"/>
                <a:cs typeface="Simplified Arabic" panose="02020603050405020304" pitchFamily="18" charset="-78"/>
              </a:rPr>
              <a:t>لذلك</a:t>
            </a:r>
            <a:r>
              <a:rPr lang="en-US" sz="2800" dirty="0" smtClean="0">
                <a:solidFill>
                  <a:srgbClr val="C00000"/>
                </a:solidFill>
                <a:latin typeface="Simplified Arabic" panose="02020603050405020304" pitchFamily="18" charset="-78"/>
                <a:cs typeface="Simplified Arabic" panose="02020603050405020304" pitchFamily="18" charset="-78"/>
              </a:rPr>
              <a:t> </a:t>
            </a:r>
            <a:r>
              <a:rPr lang="ar-SA" sz="2800" dirty="0" smtClean="0">
                <a:solidFill>
                  <a:srgbClr val="C00000"/>
                </a:solidFill>
                <a:latin typeface="Simplified Arabic" panose="02020603050405020304" pitchFamily="18" charset="-78"/>
                <a:cs typeface="Simplified Arabic" panose="02020603050405020304" pitchFamily="18" charset="-78"/>
              </a:rPr>
              <a:t>تتميّز ريادة الأعمال بمجموعة من المميزات و</a:t>
            </a:r>
            <a:r>
              <a:rPr lang="ar-JO" sz="2800" dirty="0" smtClean="0">
                <a:solidFill>
                  <a:srgbClr val="C00000"/>
                </a:solidFill>
                <a:latin typeface="Simplified Arabic" panose="02020603050405020304" pitchFamily="18" charset="-78"/>
                <a:cs typeface="Simplified Arabic" panose="02020603050405020304" pitchFamily="18" charset="-78"/>
              </a:rPr>
              <a:t>منها:</a:t>
            </a:r>
            <a:endParaRPr lang="en-US" sz="2800" dirty="0" smtClean="0">
              <a:solidFill>
                <a:srgbClr val="C00000"/>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lang="ar-SA" sz="2800" dirty="0" smtClean="0">
                <a:solidFill>
                  <a:srgbClr val="0033CC"/>
                </a:solidFill>
                <a:latin typeface="Simplified Arabic" panose="02020603050405020304" pitchFamily="18" charset="-78"/>
                <a:cs typeface="Simplified Arabic" panose="02020603050405020304" pitchFamily="18" charset="-78"/>
              </a:rPr>
              <a:t> تُعدّ ريادة الأعمال من آليات التطوير ال</a:t>
            </a:r>
            <a:r>
              <a:rPr lang="ar-JO" sz="2800" dirty="0" smtClean="0">
                <a:solidFill>
                  <a:srgbClr val="0033CC"/>
                </a:solidFill>
                <a:latin typeface="Simplified Arabic" panose="02020603050405020304" pitchFamily="18" charset="-78"/>
                <a:cs typeface="Simplified Arabic" panose="02020603050405020304" pitchFamily="18" charset="-78"/>
              </a:rPr>
              <a:t>إ</a:t>
            </a:r>
            <a:r>
              <a:rPr lang="ar-SA" sz="2800" dirty="0" smtClean="0">
                <a:solidFill>
                  <a:srgbClr val="0033CC"/>
                </a:solidFill>
                <a:latin typeface="Simplified Arabic" panose="02020603050405020304" pitchFamily="18" charset="-78"/>
                <a:cs typeface="Simplified Arabic" panose="02020603050405020304" pitchFamily="18" charset="-78"/>
              </a:rPr>
              <a:t>ستراتيجي. </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تُشكّل ريادة الأعمال جزءاً من مدخلات اتّخاذ القرارات المرتبطة باستخدام الموارد من أجل الوصول إلى توفير خدمة أو منتج جديد</a:t>
            </a:r>
            <a:r>
              <a:rPr lang="ar-JO" sz="2800" dirty="0" smtClean="0">
                <a:solidFill>
                  <a:srgbClr val="0033CC"/>
                </a:solidFill>
                <a:latin typeface="Simplified Arabic" panose="02020603050405020304" pitchFamily="18" charset="-78"/>
                <a:cs typeface="Simplified Arabic" panose="02020603050405020304" pitchFamily="18" charset="-78"/>
              </a:rPr>
              <a:t>، و</a:t>
            </a:r>
            <a:r>
              <a:rPr lang="ar-SA" sz="2800" dirty="0" smtClean="0">
                <a:solidFill>
                  <a:srgbClr val="0033CC"/>
                </a:solidFill>
                <a:latin typeface="Simplified Arabic" panose="02020603050405020304" pitchFamily="18" charset="-78"/>
                <a:cs typeface="Simplified Arabic" panose="02020603050405020304" pitchFamily="18" charset="-78"/>
              </a:rPr>
              <a:t> تحتوي على مهارات إداريّة تعتمد على المبادرات الفرديّة</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من أجل استخدام</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الموارد المتاحة بشكل أفضل.</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تساهم ريادة الأعمال بتحفيز دور الإبداع في المنشآت؛ عن طريق البحث عن الفُرص الجديدة، والحرص على تنفيذها من خلال الاستفادة من الموارد</a:t>
            </a:r>
            <a:r>
              <a:rPr lang="ar-JO" sz="2800" dirty="0" smtClean="0">
                <a:solidFill>
                  <a:srgbClr val="0033CC"/>
                </a:solidFill>
                <a:latin typeface="Simplified Arabic" panose="02020603050405020304" pitchFamily="18" charset="-78"/>
                <a:cs typeface="Simplified Arabic" panose="02020603050405020304" pitchFamily="18" charset="-78"/>
              </a:rPr>
              <a:t>، وذلك لتحقيق إنجازات غير مسبوقة.</a:t>
            </a:r>
          </a:p>
          <a:p>
            <a:pPr algn="r"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منح القوى العاملة الشعور بالرضا الوظيفي من خلال توفير فرص العمل.</a:t>
            </a:r>
            <a:br>
              <a:rPr lang="ar-JO" sz="2800" dirty="0" smtClean="0">
                <a:solidFill>
                  <a:srgbClr val="0033CC"/>
                </a:solidFill>
                <a:latin typeface="Simplified Arabic" panose="02020603050405020304" pitchFamily="18" charset="-78"/>
                <a:cs typeface="Simplified Arabic" panose="02020603050405020304" pitchFamily="18" charset="-78"/>
              </a:rPr>
            </a:br>
            <a:r>
              <a:rPr lang="ar-JO" sz="2800" dirty="0" smtClean="0">
                <a:solidFill>
                  <a:srgbClr val="0033CC"/>
                </a:solidFill>
                <a:latin typeface="Simplified Arabic" panose="02020603050405020304" pitchFamily="18" charset="-78"/>
                <a:cs typeface="Simplified Arabic" panose="02020603050405020304" pitchFamily="18" charset="-78"/>
              </a:rPr>
              <a:t/>
            </a:r>
            <a:br>
              <a:rPr lang="ar-JO" sz="2800" dirty="0" smtClean="0">
                <a:solidFill>
                  <a:srgbClr val="0033CC"/>
                </a:solidFill>
                <a:latin typeface="Simplified Arabic" panose="02020603050405020304" pitchFamily="18" charset="-78"/>
                <a:cs typeface="Simplified Arabic" panose="02020603050405020304" pitchFamily="18" charset="-78"/>
              </a:rPr>
            </a:br>
            <a:endParaRPr lang="en-US" sz="2800" dirty="0" smtClean="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21971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1"/>
            <a:ext cx="8915400" cy="8279190"/>
          </a:xfrm>
          <a:prstGeom prst="rect">
            <a:avLst/>
          </a:prstGeom>
        </p:spPr>
        <p:txBody>
          <a:bodyPr wrap="square">
            <a:spAutoFit/>
          </a:bodyPr>
          <a:lstStyle/>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تعتمد ريادة الأعمال على تنفيذ مجموعة من الإجراءات لتعزيز تحملها للمخاط</a:t>
            </a:r>
            <a:r>
              <a:rPr lang="ar-JO" sz="2800" dirty="0" smtClean="0">
                <a:solidFill>
                  <a:srgbClr val="0033CC"/>
                </a:solidFill>
                <a:latin typeface="Simplified Arabic" panose="02020603050405020304" pitchFamily="18" charset="-78"/>
                <a:cs typeface="Simplified Arabic" panose="02020603050405020304" pitchFamily="18" charset="-78"/>
              </a:rPr>
              <a:t>ر</a:t>
            </a:r>
            <a:r>
              <a:rPr lang="ar-SA" sz="2800" dirty="0" smtClean="0">
                <a:solidFill>
                  <a:srgbClr val="0033CC"/>
                </a:solidFill>
                <a:latin typeface="Simplified Arabic" panose="02020603050405020304" pitchFamily="18" charset="-78"/>
                <a:cs typeface="Simplified Arabic" panose="02020603050405020304" pitchFamily="18" charset="-78"/>
              </a:rPr>
              <a:t>. </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تساعد ريادة الأعمال على تحقيق الأرباح، والمشاركة في المجتمع من خلال دورها المهم للمنشآت</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 </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تهتمّ ريادة الأعمال بتعزيز التنسيق بين العملية الإنتاجيّة والجهد المبذول في العمل</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 </a:t>
            </a:r>
            <a:endParaRPr lang="ar-JO" sz="2800" dirty="0" smtClean="0">
              <a:solidFill>
                <a:srgbClr val="0033CC"/>
              </a:solidFill>
              <a:latin typeface="Simplified Arabic" panose="02020603050405020304" pitchFamily="18" charset="-78"/>
              <a:cs typeface="Simplified Arabic" panose="02020603050405020304" pitchFamily="18" charset="-78"/>
            </a:endParaRPr>
          </a:p>
          <a:p>
            <a:pPr lvl="0" algn="r"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خلق بيئة تنافسيّة شريفة بين المنظمات القائمة، وبالتالي إيجاد المنتجات ذات الجودة الأعلى .</a:t>
            </a:r>
          </a:p>
          <a:p>
            <a:pPr lvl="0" algn="r" rtl="1" eaLnBrk="0" fontAlgn="base" hangingPunct="0">
              <a:spcBef>
                <a:spcPct val="0"/>
              </a:spcBef>
              <a:spcAft>
                <a:spcPct val="0"/>
              </a:spcAft>
              <a:buFont typeface="Wingdings" pitchFamily="2" charset="2"/>
              <a:buChar char="q"/>
            </a:pPr>
            <a:r>
              <a:rPr lang="ar-JO" sz="2800" dirty="0">
                <a:solidFill>
                  <a:srgbClr val="0033CC"/>
                </a:solidFill>
                <a:latin typeface="Simplified Arabic" panose="02020603050405020304" pitchFamily="18" charset="-78"/>
                <a:cs typeface="Simplified Arabic" panose="02020603050405020304" pitchFamily="18" charset="-78"/>
              </a:rPr>
              <a:t> تقديم عدد أكبر من الخدمات والمنتجات للأفراد في أسواق جديدة مستحدثة</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ar-JO" sz="2800" dirty="0">
              <a:solidFill>
                <a:srgbClr val="0033CC"/>
              </a:solidFill>
              <a:latin typeface="Simplified Arabic" panose="02020603050405020304" pitchFamily="18" charset="-78"/>
              <a:cs typeface="Simplified Arabic" panose="02020603050405020304" pitchFamily="18" charset="-78"/>
            </a:endParaRPr>
          </a:p>
          <a:p>
            <a:pPr lvl="0" algn="r" rtl="1" eaLnBrk="0" fontAlgn="base" hangingPunct="0">
              <a:spcBef>
                <a:spcPct val="0"/>
              </a:spcBef>
              <a:spcAft>
                <a:spcPct val="0"/>
              </a:spcAft>
              <a:buFont typeface="Wingdings" pitchFamily="2" charset="2"/>
              <a:buChar char="q"/>
            </a:pPr>
            <a:r>
              <a:rPr lang="ar-JO" sz="2800" dirty="0">
                <a:solidFill>
                  <a:srgbClr val="0033CC"/>
                </a:solidFill>
                <a:latin typeface="Simplified Arabic" panose="02020603050405020304" pitchFamily="18" charset="-78"/>
                <a:cs typeface="Simplified Arabic" panose="02020603050405020304" pitchFamily="18" charset="-78"/>
              </a:rPr>
              <a:t> إعطاء الحافز والدعم الكامل لتحقيق إنجازات غير مسبوقة</a:t>
            </a:r>
            <a:r>
              <a:rPr lang="ar-JO" sz="2800" dirty="0" smtClean="0">
                <a:solidFill>
                  <a:srgbClr val="0033CC"/>
                </a:solidFill>
                <a:latin typeface="Simplified Arabic" panose="02020603050405020304" pitchFamily="18" charset="-78"/>
                <a:cs typeface="Simplified Arabic" panose="02020603050405020304" pitchFamily="18" charset="-78"/>
              </a:rPr>
              <a:t>.</a:t>
            </a:r>
          </a:p>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تساهم </a:t>
            </a:r>
            <a:r>
              <a:rPr lang="ar-JO" sz="2800" dirty="0">
                <a:solidFill>
                  <a:srgbClr val="0033CC"/>
                </a:solidFill>
                <a:latin typeface="Simplified Arabic" panose="02020603050405020304" pitchFamily="18" charset="-78"/>
                <a:cs typeface="Simplified Arabic" panose="02020603050405020304" pitchFamily="18" charset="-78"/>
              </a:rPr>
              <a:t>في رفع المستوى المادي لرائد الأعمال والعاملين في منظمته وكذلك الحد من هجرة أصحاب الخبرات والمواهب من خلال إتاحة فرص عمل مناسبة لقدراتهم ومؤهلاتهم ، وتنمية الاقتصاد الوطنيّ</a:t>
            </a:r>
            <a:r>
              <a:rPr lang="ar-JO" sz="2800" dirty="0" smtClean="0">
                <a:solidFill>
                  <a:srgbClr val="0033CC"/>
                </a:solidFill>
                <a:latin typeface="Simplified Arabic" panose="02020603050405020304" pitchFamily="18" charset="-78"/>
                <a:cs typeface="Simplified Arabic" panose="02020603050405020304" pitchFamily="18" charset="-78"/>
              </a:rPr>
              <a:t>.</a:t>
            </a:r>
          </a:p>
          <a:p>
            <a:pPr lvl="0" algn="just" rtl="1" eaLnBrk="0" fontAlgn="base" hangingPunct="0">
              <a:spcBef>
                <a:spcPct val="0"/>
              </a:spcBef>
              <a:spcAft>
                <a:spcPct val="0"/>
              </a:spcAft>
            </a:pP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endParaRPr lang="ar-SA" sz="2800" dirty="0">
              <a:solidFill>
                <a:srgbClr val="0033CC"/>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457200" y="76200"/>
            <a:ext cx="8153400" cy="646331"/>
          </a:xfrm>
          <a:prstGeom prst="rect">
            <a:avLst/>
          </a:prstGeom>
        </p:spPr>
        <p:txBody>
          <a:bodyPr wrap="square">
            <a:spAutoFit/>
          </a:bodyPr>
          <a:lstStyle/>
          <a:p>
            <a:pPr algn="ctr" rtl="1" fontAlgn="base">
              <a:spcBef>
                <a:spcPct val="0"/>
              </a:spcBef>
              <a:spcAft>
                <a:spcPct val="0"/>
              </a:spcAft>
            </a:pPr>
            <a:r>
              <a:rPr lang="ar-SA" sz="3600" b="1" dirty="0" smtClean="0">
                <a:solidFill>
                  <a:srgbClr val="C00000"/>
                </a:solidFill>
                <a:latin typeface="Simplified Arabic" panose="02020603050405020304" pitchFamily="18" charset="-78"/>
                <a:cs typeface="Simplified Arabic" panose="02020603050405020304" pitchFamily="18" charset="-78"/>
              </a:rPr>
              <a:t>مميزات ريادة الأعمال</a:t>
            </a:r>
            <a:endParaRPr lang="en-US" sz="3600" b="1" dirty="0" smtClean="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21971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153400" cy="646331"/>
          </a:xfrm>
          <a:prstGeom prst="rect">
            <a:avLst/>
          </a:prstGeom>
        </p:spPr>
        <p:txBody>
          <a:bodyPr wrap="square">
            <a:spAutoFit/>
          </a:bodyPr>
          <a:lstStyle/>
          <a:p>
            <a:pPr algn="ctr" rtl="1" fontAlgn="base">
              <a:spcBef>
                <a:spcPct val="0"/>
              </a:spcBef>
              <a:spcAft>
                <a:spcPct val="0"/>
              </a:spcAft>
            </a:pPr>
            <a:r>
              <a:rPr lang="ar-JO" sz="3600" b="1" dirty="0" smtClean="0">
                <a:solidFill>
                  <a:srgbClr val="C00000"/>
                </a:solidFill>
                <a:latin typeface="Simplified Arabic" panose="02020603050405020304" pitchFamily="18" charset="-78"/>
                <a:cs typeface="Simplified Arabic" panose="02020603050405020304" pitchFamily="18" charset="-78"/>
              </a:rPr>
              <a:t>أبعاد </a:t>
            </a:r>
            <a:r>
              <a:rPr lang="ar-SA" sz="3600" b="1" dirty="0" smtClean="0">
                <a:solidFill>
                  <a:srgbClr val="C00000"/>
                </a:solidFill>
                <a:latin typeface="Simplified Arabic" panose="02020603050405020304" pitchFamily="18" charset="-78"/>
                <a:cs typeface="Simplified Arabic" panose="02020603050405020304" pitchFamily="18" charset="-78"/>
              </a:rPr>
              <a:t>ريادة الأعمال</a:t>
            </a:r>
            <a:endParaRPr lang="en-US" sz="3600" b="1" dirty="0" smtClean="0">
              <a:solidFill>
                <a:srgbClr val="C00000"/>
              </a:solidFill>
              <a:latin typeface="Simplified Arabic" panose="02020603050405020304" pitchFamily="18" charset="-78"/>
              <a:cs typeface="Simplified Arabic" panose="02020603050405020304" pitchFamily="18" charset="-78"/>
            </a:endParaRPr>
          </a:p>
        </p:txBody>
      </p:sp>
      <p:sp>
        <p:nvSpPr>
          <p:cNvPr id="5121" name="Rectangle 1"/>
          <p:cNvSpPr>
            <a:spLocks noChangeArrowheads="1"/>
          </p:cNvSpPr>
          <p:nvPr/>
        </p:nvSpPr>
        <p:spPr bwMode="auto">
          <a:xfrm>
            <a:off x="152400" y="1917918"/>
            <a:ext cx="883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 typeface="Wingdings" pitchFamily="2" charset="2"/>
              <a:buChar char="q"/>
              <a:tabLst/>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المُبادرة</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JO" sz="2800" dirty="0" smtClean="0">
                <a:solidFill>
                  <a:srgbClr val="C00000"/>
                </a:solidFill>
                <a:latin typeface="Simplified Arabic" panose="02020603050405020304" pitchFamily="18" charset="-78"/>
                <a:cs typeface="Simplified Arabic" panose="02020603050405020304" pitchFamily="18" charset="-78"/>
              </a:rPr>
              <a:t>تبني المبادرات</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0" marR="0" lvl="0" indent="0" algn="just" defTabSz="914400" rtl="1" eaLnBrk="1" fontAlgn="base" latinLnBrk="0" hangingPunct="1">
              <a:lnSpc>
                <a:spcPct val="100000"/>
              </a:lnSpc>
              <a:spcBef>
                <a:spcPct val="0"/>
              </a:spcBef>
              <a:spcAft>
                <a:spcPct val="0"/>
              </a:spcAft>
              <a:buClrTx/>
              <a:buSzTx/>
              <a:buFont typeface="Wingdings" pitchFamily="2" charset="2"/>
              <a:buChar char="q"/>
              <a:tabLst/>
            </a:pPr>
            <a:r>
              <a:rPr lang="ar-SA" sz="2800" dirty="0" smtClean="0">
                <a:solidFill>
                  <a:srgbClr val="0033CC"/>
                </a:solidFill>
                <a:latin typeface="Simplified Arabic" panose="02020603050405020304" pitchFamily="18" charset="-78"/>
                <a:cs typeface="Simplified Arabic" panose="02020603050405020304" pitchFamily="18" charset="-78"/>
              </a:rPr>
              <a:t>تحمل المنشآت للمخاطر</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التحالف مع المنشآت الأخرى ذات الخبرة</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جذب الفُرص</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فهم احتياجات السوق للحصول على حصة أكبر في السوق</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ar-SA" sz="2800" dirty="0" smtClean="0">
              <a:solidFill>
                <a:srgbClr val="0033CC"/>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الإبداع</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JO" sz="2800" dirty="0">
                <a:solidFill>
                  <a:srgbClr val="C00000"/>
                </a:solidFill>
                <a:latin typeface="Simplified Arabic" panose="02020603050405020304" pitchFamily="18" charset="-78"/>
                <a:cs typeface="Simplified Arabic" panose="02020603050405020304" pitchFamily="18" charset="-78"/>
              </a:rPr>
              <a:t>توفير المناخ المناسب لإبداعات الموظفين</a:t>
            </a:r>
            <a:r>
              <a:rPr lang="ar-JO" sz="2800" dirty="0" smtClean="0">
                <a:solidFill>
                  <a:srgbClr val="0033CC"/>
                </a:solidFill>
                <a:latin typeface="Simplified Arabic" panose="02020603050405020304" pitchFamily="18" charset="-78"/>
                <a:cs typeface="Simplified Arabic" panose="02020603050405020304" pitchFamily="18" charset="-78"/>
              </a:rPr>
              <a:t>)</a:t>
            </a:r>
            <a:r>
              <a:rPr lang="en-US" sz="2800" dirty="0" smtClean="0">
                <a:solidFill>
                  <a:srgbClr val="0033CC"/>
                </a:solidFill>
                <a:latin typeface="Simplified Arabic" panose="02020603050405020304" pitchFamily="18" charset="-78"/>
                <a:cs typeface="Simplified Arabic" panose="02020603050405020304" pitchFamily="18" charset="-78"/>
              </a:rPr>
              <a:t> . </a:t>
            </a:r>
          </a:p>
        </p:txBody>
      </p:sp>
      <p:pic>
        <p:nvPicPr>
          <p:cNvPr id="8194" name="Picture 2" descr="ÙØªÙØ¬Ø© Ø¨Ø­Ø« Ø§ÙØµÙØ± Ø¹Ù âªEntrepreneurship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6697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ØµÙØ±Ø© Ø°Ø§Øª ØµÙ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1" y="4019549"/>
            <a:ext cx="5562599"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71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82000" cy="646331"/>
          </a:xfrm>
          <a:prstGeom prst="rect">
            <a:avLst/>
          </a:prstGeom>
        </p:spPr>
        <p:txBody>
          <a:bodyPr wrap="square">
            <a:spAutoFit/>
          </a:bodyPr>
          <a:lstStyle/>
          <a:p>
            <a:pPr algn="ctr" rtl="1"/>
            <a:r>
              <a:rPr lang="ar-JO" sz="3600" b="1" dirty="0" smtClean="0">
                <a:solidFill>
                  <a:srgbClr val="C00000"/>
                </a:solidFill>
                <a:latin typeface="Simplified Arabic" panose="02020603050405020304" pitchFamily="18" charset="-78"/>
                <a:cs typeface="Simplified Arabic" panose="02020603050405020304" pitchFamily="18" charset="-78"/>
              </a:rPr>
              <a:t>الريادي </a:t>
            </a:r>
            <a:r>
              <a:rPr lang="ar-JO" sz="3600" b="1" dirty="0">
                <a:solidFill>
                  <a:srgbClr val="C00000"/>
                </a:solidFill>
                <a:latin typeface="Simplified Arabic" panose="02020603050405020304" pitchFamily="18" charset="-78"/>
                <a:cs typeface="Simplified Arabic" panose="02020603050405020304" pitchFamily="18" charset="-78"/>
              </a:rPr>
              <a:t>(</a:t>
            </a:r>
            <a:r>
              <a:rPr lang="en-US" sz="3600" b="1" dirty="0">
                <a:solidFill>
                  <a:srgbClr val="C00000"/>
                </a:solidFill>
                <a:latin typeface="Simplified Arabic" panose="02020603050405020304" pitchFamily="18" charset="-78"/>
                <a:cs typeface="Simplified Arabic" panose="02020603050405020304" pitchFamily="18" charset="-78"/>
              </a:rPr>
              <a:t>The </a:t>
            </a:r>
            <a:r>
              <a:rPr lang="en-US" sz="3600" b="1" dirty="0" smtClean="0">
                <a:solidFill>
                  <a:srgbClr val="C00000"/>
                </a:solidFill>
                <a:latin typeface="Simplified Arabic" panose="02020603050405020304" pitchFamily="18" charset="-78"/>
                <a:cs typeface="Simplified Arabic" panose="02020603050405020304" pitchFamily="18" charset="-78"/>
              </a:rPr>
              <a:t>Entrepreneur</a:t>
            </a:r>
            <a:r>
              <a:rPr lang="ar-JO" sz="3600" b="1" dirty="0" smtClean="0">
                <a:solidFill>
                  <a:srgbClr val="C00000"/>
                </a:solidFill>
                <a:latin typeface="Simplified Arabic" panose="02020603050405020304" pitchFamily="18" charset="-78"/>
                <a:cs typeface="Simplified Arabic" panose="02020603050405020304" pitchFamily="18" charset="-78"/>
              </a:rPr>
              <a:t>)</a:t>
            </a:r>
            <a:r>
              <a:rPr lang="en-US" sz="3600" b="1" dirty="0" smtClean="0">
                <a:solidFill>
                  <a:srgbClr val="C00000"/>
                </a:solidFill>
                <a:latin typeface="Simplified Arabic" panose="02020603050405020304" pitchFamily="18" charset="-78"/>
                <a:cs typeface="Simplified Arabic" panose="02020603050405020304" pitchFamily="18" charset="-78"/>
              </a:rPr>
              <a:t> </a:t>
            </a:r>
            <a:endParaRPr lang="en-US" sz="3600" b="1" dirty="0">
              <a:solidFill>
                <a:srgbClr val="C00000"/>
              </a:solidFill>
              <a:latin typeface="Simplified Arabic" panose="02020603050405020304" pitchFamily="18" charset="-78"/>
              <a:cs typeface="Simplified Arabic" panose="02020603050405020304" pitchFamily="18" charset="-78"/>
            </a:endParaRPr>
          </a:p>
        </p:txBody>
      </p:sp>
      <p:sp>
        <p:nvSpPr>
          <p:cNvPr id="3" name="TextBox 2"/>
          <p:cNvSpPr txBox="1"/>
          <p:nvPr/>
        </p:nvSpPr>
        <p:spPr>
          <a:xfrm>
            <a:off x="228600" y="1219200"/>
            <a:ext cx="8686800" cy="5262979"/>
          </a:xfrm>
          <a:prstGeom prst="rect">
            <a:avLst/>
          </a:prstGeom>
          <a:noFill/>
        </p:spPr>
        <p:txBody>
          <a:bodyPr wrap="square" rtlCol="0">
            <a:spAutoFit/>
          </a:bodyPr>
          <a:lstStyle/>
          <a:p>
            <a:pPr algn="just" rtl="1"/>
            <a:r>
              <a:rPr lang="ar-JO" sz="2800" dirty="0" smtClean="0">
                <a:solidFill>
                  <a:srgbClr val="0033CC"/>
                </a:solidFill>
                <a:latin typeface="Simplified Arabic" panose="02020603050405020304" pitchFamily="18" charset="-78"/>
                <a:cs typeface="Simplified Arabic" panose="02020603050405020304" pitchFamily="18" charset="-78"/>
              </a:rPr>
              <a:t>- هو </a:t>
            </a:r>
            <a:r>
              <a:rPr lang="ar-JO" sz="2800" dirty="0">
                <a:solidFill>
                  <a:srgbClr val="0033CC"/>
                </a:solidFill>
                <a:latin typeface="Simplified Arabic" panose="02020603050405020304" pitchFamily="18" charset="-78"/>
                <a:cs typeface="Simplified Arabic" panose="02020603050405020304" pitchFamily="18" charset="-78"/>
              </a:rPr>
              <a:t>الشخص الذي يُوجد (يستحدث) ويدير </a:t>
            </a:r>
            <a:r>
              <a:rPr lang="ar-JO" sz="2800" dirty="0" smtClean="0">
                <a:solidFill>
                  <a:srgbClr val="0033CC"/>
                </a:solidFill>
                <a:latin typeface="Simplified Arabic" panose="02020603050405020304" pitchFamily="18" charset="-78"/>
                <a:cs typeface="Simplified Arabic" panose="02020603050405020304" pitchFamily="18" charset="-78"/>
              </a:rPr>
              <a:t>التغيير في الأعمال التجارية الخاصة به من خلال التعرف على (اقتناص) الفرص (الحاجات، الاحتياجات، الفرص والمشاكل، والتحديات) ويطور الناس (العاملين في المؤسسة أو غيرهم)  ويستغل الموارد المتاحة لإغتنام الفرصة وخلق المغامرة.</a:t>
            </a:r>
          </a:p>
          <a:p>
            <a:pPr algn="just" rtl="1"/>
            <a:r>
              <a:rPr lang="ar-JO" sz="2800" dirty="0" smtClean="0">
                <a:solidFill>
                  <a:srgbClr val="0033CC"/>
                </a:solidFill>
                <a:latin typeface="Simplified Arabic" panose="02020603050405020304" pitchFamily="18" charset="-78"/>
                <a:cs typeface="Simplified Arabic" panose="02020603050405020304" pitchFamily="18" charset="-78"/>
              </a:rPr>
              <a:t>- هو </a:t>
            </a:r>
            <a:r>
              <a:rPr lang="ar-JO" sz="2800" dirty="0">
                <a:solidFill>
                  <a:srgbClr val="0033CC"/>
                </a:solidFill>
                <a:latin typeface="Simplified Arabic" panose="02020603050405020304" pitchFamily="18" charset="-78"/>
                <a:cs typeface="Simplified Arabic" panose="02020603050405020304" pitchFamily="18" charset="-78"/>
              </a:rPr>
              <a:t>شخص يقوم بخلق </a:t>
            </a:r>
            <a:r>
              <a:rPr lang="ar-JO" sz="2800" dirty="0" smtClean="0">
                <a:solidFill>
                  <a:srgbClr val="0033CC"/>
                </a:solidFill>
                <a:latin typeface="Simplified Arabic" panose="02020603050405020304" pitchFamily="18" charset="-78"/>
                <a:cs typeface="Simplified Arabic" panose="02020603050405020304" pitchFamily="18" charset="-78"/>
              </a:rPr>
              <a:t>(إيجاد وإستحداث</a:t>
            </a:r>
            <a:r>
              <a:rPr lang="ar-JO" sz="2800" dirty="0">
                <a:solidFill>
                  <a:srgbClr val="0033CC"/>
                </a:solidFill>
                <a:latin typeface="Simplified Arabic" panose="02020603050405020304" pitchFamily="18" charset="-78"/>
                <a:cs typeface="Simplified Arabic" panose="02020603050405020304" pitchFamily="18" charset="-78"/>
              </a:rPr>
              <a:t>) عمل تجاري جديد </a:t>
            </a:r>
            <a:r>
              <a:rPr lang="ar-JO" sz="2800" dirty="0" smtClean="0">
                <a:solidFill>
                  <a:srgbClr val="0033CC"/>
                </a:solidFill>
                <a:latin typeface="Simplified Arabic" panose="02020603050405020304" pitchFamily="18" charset="-78"/>
                <a:cs typeface="Simplified Arabic" panose="02020603050405020304" pitchFamily="18" charset="-78"/>
              </a:rPr>
              <a:t>في مواجهة المخاطر </a:t>
            </a:r>
            <a:r>
              <a:rPr lang="ar-JO" sz="2800" dirty="0">
                <a:solidFill>
                  <a:srgbClr val="0033CC"/>
                </a:solidFill>
                <a:latin typeface="Simplified Arabic" panose="02020603050405020304" pitchFamily="18" charset="-78"/>
                <a:cs typeface="Simplified Arabic" panose="02020603050405020304" pitchFamily="18" charset="-78"/>
              </a:rPr>
              <a:t>وعدم اليقين لغرض </a:t>
            </a:r>
            <a:r>
              <a:rPr lang="ar-JO" sz="2800" dirty="0" smtClean="0">
                <a:solidFill>
                  <a:srgbClr val="0033CC"/>
                </a:solidFill>
                <a:latin typeface="Simplified Arabic" panose="02020603050405020304" pitchFamily="18" charset="-78"/>
                <a:cs typeface="Simplified Arabic" panose="02020603050405020304" pitchFamily="18" charset="-78"/>
              </a:rPr>
              <a:t>تحقيقه الربح </a:t>
            </a:r>
            <a:r>
              <a:rPr lang="ar-JO" sz="2800" dirty="0">
                <a:solidFill>
                  <a:srgbClr val="0033CC"/>
                </a:solidFill>
                <a:latin typeface="Simplified Arabic" panose="02020603050405020304" pitchFamily="18" charset="-78"/>
                <a:cs typeface="Simplified Arabic" panose="02020603050405020304" pitchFamily="18" charset="-78"/>
              </a:rPr>
              <a:t>والنمو من خلال تحديد </a:t>
            </a:r>
            <a:r>
              <a:rPr lang="ar-JO" sz="2800" dirty="0" smtClean="0">
                <a:solidFill>
                  <a:srgbClr val="0033CC"/>
                </a:solidFill>
                <a:latin typeface="Simplified Arabic" panose="02020603050405020304" pitchFamily="18" charset="-78"/>
                <a:cs typeface="Simplified Arabic" panose="02020603050405020304" pitchFamily="18" charset="-78"/>
              </a:rPr>
              <a:t>وتجميع الموارد </a:t>
            </a:r>
            <a:r>
              <a:rPr lang="ar-JO" sz="2800" dirty="0">
                <a:solidFill>
                  <a:srgbClr val="0033CC"/>
                </a:solidFill>
                <a:latin typeface="Simplified Arabic" panose="02020603050405020304" pitchFamily="18" charset="-78"/>
                <a:cs typeface="Simplified Arabic" panose="02020603050405020304" pitchFamily="18" charset="-78"/>
              </a:rPr>
              <a:t>اللازمة للاستفادة منها.</a:t>
            </a:r>
          </a:p>
          <a:p>
            <a:r>
              <a:rPr lang="en-US" sz="2800" dirty="0" smtClean="0">
                <a:solidFill>
                  <a:srgbClr val="C00000"/>
                </a:solidFill>
              </a:rPr>
              <a:t>• The BOSS !!!!</a:t>
            </a:r>
          </a:p>
          <a:p>
            <a:r>
              <a:rPr lang="en-US" sz="2800" dirty="0" smtClean="0">
                <a:solidFill>
                  <a:srgbClr val="C00000"/>
                </a:solidFill>
              </a:rPr>
              <a:t>•The </a:t>
            </a:r>
            <a:r>
              <a:rPr lang="en-US" sz="2800" dirty="0">
                <a:solidFill>
                  <a:srgbClr val="C00000"/>
                </a:solidFill>
              </a:rPr>
              <a:t>Business Owner</a:t>
            </a:r>
          </a:p>
          <a:p>
            <a:r>
              <a:rPr lang="en-US" sz="2800" dirty="0">
                <a:solidFill>
                  <a:srgbClr val="C00000"/>
                </a:solidFill>
              </a:rPr>
              <a:t>• The Risk Taker</a:t>
            </a:r>
          </a:p>
          <a:p>
            <a:r>
              <a:rPr lang="en-US" sz="2800" dirty="0">
                <a:solidFill>
                  <a:srgbClr val="C00000"/>
                </a:solidFill>
              </a:rPr>
              <a:t>• One Who Starts </a:t>
            </a:r>
            <a:r>
              <a:rPr lang="en-US" sz="2800" dirty="0" smtClean="0">
                <a:solidFill>
                  <a:srgbClr val="C00000"/>
                </a:solidFill>
              </a:rPr>
              <a:t>a New </a:t>
            </a:r>
            <a:r>
              <a:rPr lang="en-US" sz="2800" dirty="0">
                <a:solidFill>
                  <a:srgbClr val="C00000"/>
                </a:solidFill>
              </a:rPr>
              <a:t>Business</a:t>
            </a:r>
          </a:p>
          <a:p>
            <a:r>
              <a:rPr lang="en-US" sz="2800" dirty="0">
                <a:solidFill>
                  <a:srgbClr val="C00000"/>
                </a:solidFill>
              </a:rPr>
              <a:t>• The Resourceful </a:t>
            </a:r>
            <a:r>
              <a:rPr lang="en-US" sz="2800" dirty="0" smtClean="0">
                <a:solidFill>
                  <a:srgbClr val="C00000"/>
                </a:solidFill>
              </a:rPr>
              <a:t>Guy(</a:t>
            </a:r>
            <a:r>
              <a:rPr lang="ar-JO" sz="2800" dirty="0" smtClean="0">
                <a:solidFill>
                  <a:srgbClr val="C00000"/>
                </a:solidFill>
              </a:rPr>
              <a:t>الرجل ذي الحيلة</a:t>
            </a:r>
            <a:r>
              <a:rPr lang="en-US" sz="2800" dirty="0" smtClean="0">
                <a:solidFill>
                  <a:srgbClr val="C00000"/>
                </a:solidFill>
              </a:rPr>
              <a:t>)</a:t>
            </a:r>
            <a:r>
              <a:rPr lang="ar-JO" sz="2800" dirty="0" smtClean="0">
                <a:solidFill>
                  <a:srgbClr val="C00000"/>
                </a:solidFill>
                <a:latin typeface="Simplified Arabic" panose="02020603050405020304" pitchFamily="18" charset="-78"/>
                <a:cs typeface="Simplified Arabic" panose="02020603050405020304" pitchFamily="18" charset="-78"/>
              </a:rPr>
              <a:t> </a:t>
            </a:r>
            <a:endParaRPr lang="en-US" sz="2800" dirty="0">
              <a:solidFill>
                <a:srgbClr val="C00000"/>
              </a:solidFill>
              <a:latin typeface="Simplified Arabic" panose="02020603050405020304" pitchFamily="18" charset="-78"/>
              <a:cs typeface="Simplified Arabic" panose="02020603050405020304" pitchFamily="18" charset="-78"/>
            </a:endParaRPr>
          </a:p>
        </p:txBody>
      </p:sp>
      <p:pic>
        <p:nvPicPr>
          <p:cNvPr id="10242" name="Picture 2" descr="ÙØªÙØ¬Ø© Ø¨Ø­Ø« Ø§ÙØµÙØ± Ø¹Ù âªEntrepreneurship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267200"/>
            <a:ext cx="3124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ÙØªÙØ¬Ø© Ø¨Ø­Ø« Ø§ÙØµÙØ± Ø¹Ù âªEntrepreneurship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ÙØªÙØ¬Ø© Ø¨Ø­Ø« Ø§ÙØµÙØ± Ø¹Ù âªEntrepreneurship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21971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1604</Words>
  <Application>Microsoft Office PowerPoint</Application>
  <PresentationFormat>On-screen Show (4:3)</PresentationFormat>
  <Paragraphs>181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Al-Aqra'</dc:creator>
  <cp:lastModifiedBy>ahmad shawish</cp:lastModifiedBy>
  <cp:revision>217</cp:revision>
  <dcterms:created xsi:type="dcterms:W3CDTF">2006-08-16T00:00:00Z</dcterms:created>
  <dcterms:modified xsi:type="dcterms:W3CDTF">2023-03-13T10:55:17Z</dcterms:modified>
</cp:coreProperties>
</file>